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163" roundtripDataSignature="AMtx7mgb2QqAABt2vunavrpGz31DKBvx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163" Type="http://customschemas.google.com/relationships/presentationmetadata" Target="metadata"/><Relationship Id="rId162" Type="http://schemas.openxmlformats.org/officeDocument/2006/relationships/slide" Target="slides/slide157.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p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p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4" name="Google Shape;694;p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p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9" name="Google Shape;709;p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p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 name="Google Shape;719;p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4" name="Google Shape;724;p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p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4" name="Google Shape;734;p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 name="Google Shape;744;p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9" name="Google Shape;749;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p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4" name="Google Shape;764;p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p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4" name="Google Shape;774;p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9" name="Google Shape;779;p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p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p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4" name="Google Shape;794;p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9" name="Google Shape;799;p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p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9" name="Google Shape;809;p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4" name="Google Shape;814;p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p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4" name="Google Shape;824;p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9" name="Google Shape;829;p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p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p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4" name="Google Shape;844;p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5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5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6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1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6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6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1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16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1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1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16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1" name="Google Shape;21;p1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1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16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16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1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1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1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16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16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1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16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1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16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16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16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16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1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94.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99.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9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1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9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10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9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9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10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9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10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9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10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0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0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10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0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0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11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11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10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0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1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11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11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8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6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7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6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68.jpg"/><Relationship Id="rId4" Type="http://schemas.openxmlformats.org/officeDocument/2006/relationships/image" Target="../media/image85.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20.jpg"/><Relationship Id="rId4" Type="http://schemas.openxmlformats.org/officeDocument/2006/relationships/image" Target="../media/image7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69.jpg"/><Relationship Id="rId4" Type="http://schemas.openxmlformats.org/officeDocument/2006/relationships/image" Target="../media/image7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73.jpg"/><Relationship Id="rId4" Type="http://schemas.openxmlformats.org/officeDocument/2006/relationships/image" Target="../media/image7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15.jpg"/><Relationship Id="rId4" Type="http://schemas.openxmlformats.org/officeDocument/2006/relationships/image" Target="../media/image82.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77.jpg"/><Relationship Id="rId4" Type="http://schemas.openxmlformats.org/officeDocument/2006/relationships/image" Target="../media/image7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89.jpg"/><Relationship Id="rId4" Type="http://schemas.openxmlformats.org/officeDocument/2006/relationships/image" Target="../media/image83.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84.jpg"/><Relationship Id="rId4" Type="http://schemas.openxmlformats.org/officeDocument/2006/relationships/image" Target="../media/image91.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78.jpg"/><Relationship Id="rId4" Type="http://schemas.openxmlformats.org/officeDocument/2006/relationships/image" Target="../media/image8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80.jpg"/><Relationship Id="rId4" Type="http://schemas.openxmlformats.org/officeDocument/2006/relationships/image" Target="../media/image88.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13.jpg"/><Relationship Id="rId4" Type="http://schemas.openxmlformats.org/officeDocument/2006/relationships/image" Target="../media/image87.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90.jpg"/><Relationship Id="rId4" Type="http://schemas.openxmlformats.org/officeDocument/2006/relationships/image" Target="../media/image119.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311700" y="-924151"/>
            <a:ext cx="8520600" cy="34959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Politics and Government of Nepal(PS505)</a:t>
            </a:r>
            <a:endParaRPr/>
          </a:p>
          <a:p>
            <a:pPr indent="0" lvl="0" marL="0" rtl="0" algn="ctr">
              <a:lnSpc>
                <a:spcPct val="100000"/>
              </a:lnSpc>
              <a:spcBef>
                <a:spcPts val="0"/>
              </a:spcBef>
              <a:spcAft>
                <a:spcPts val="0"/>
              </a:spcAft>
              <a:buSzPts val="5200"/>
              <a:buNone/>
            </a:pPr>
            <a:r>
              <a:rPr lang="en"/>
              <a:t>Krishna P. Dhakal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0"/>
          <p:cNvPicPr preferRelativeResize="0"/>
          <p:nvPr/>
        </p:nvPicPr>
        <p:blipFill rotWithShape="1">
          <a:blip r:embed="rId3">
            <a:alphaModFix/>
          </a:blip>
          <a:srcRect b="0" l="0" r="0" t="0"/>
          <a:stretch/>
        </p:blipFill>
        <p:spPr>
          <a:xfrm>
            <a:off x="152400" y="152400"/>
            <a:ext cx="8839197" cy="374900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100"/>
          <p:cNvSpPr txBox="1"/>
          <p:nvPr/>
        </p:nvSpPr>
        <p:spPr>
          <a:xfrm>
            <a:off x="48141" y="55050"/>
            <a:ext cx="9047700" cy="503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r>
              <a:rPr b="1" i="0" lang="en" sz="1100" u="none" cap="none" strike="noStrike">
                <a:solidFill>
                  <a:srgbClr val="000000"/>
                </a:solidFill>
                <a:latin typeface="Arial"/>
                <a:ea typeface="Arial"/>
                <a:cs typeface="Arial"/>
                <a:sym typeface="Arial"/>
              </a:rPr>
              <a:t>Major Phases of the Insurgency (1996–2006)</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a. Early Phase (1996–2001)</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Maoists expanded influence in remote rural districts, especially in western Nepal.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Government response was mainly police operations rather than military involvement.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insurgency gradually spread across the country.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 major turning point occurred during the Nepalese Royal Massacre, when King Birendra and many royal family members were killed. After this, Gyanendra of Nepal became king.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b. Escalation Phase (2001–2005)</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After the massacre, violence intensified.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government declared a state of emergency.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Nepal Army was mobilized against the Maoists.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Thousands of people were killed in clashes between government forces and Maoist fighters.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During this period:</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Maoists controlled large rural areas.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Political instability increased in Kathmandu.</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King Gyanendra gradually expanded royal authority.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 2005, King Gyanendra dissolved the government and assumed direct rule, claiming that political parties had failed to control the insurgency.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c. Final Phase (2005–2006)</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royal takeover united the Maoists and mainstream political parties against the monarchy.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 November 2005, the Maoists and seven major political parties signed the Twelve Point Agreement in New Delhi.</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This agreement committed both sides to:</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End autocratic monarchy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Restore democracy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Hold elections for a constituent assembly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Cooperate in a joint movement against the king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01"/>
          <p:cNvSpPr txBox="1"/>
          <p:nvPr/>
        </p:nvSpPr>
        <p:spPr>
          <a:xfrm>
            <a:off x="140696" y="134924"/>
            <a:ext cx="8862600" cy="505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 The People’s Movement (2006)</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agreement led to the nationwide People's Movement of 2006 (Jana Andolan II).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Millions of people participated in protests across Nepal demanding democracy and the end of monarchy.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 Result</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King Gyanendra restored the parliament in April 2006.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Political parties formed a new government.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This movement marked the collapse of royal authoritarian rule.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Comprehensive Peace Agreement (2006)</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insurgency formally ended with the signing of the Comprehensive Peace Agreement on 21 November 2006 between the government and Maoists.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Major provisions of the agreement:</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End of armed conflict and ceasefire.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Maoist fighters placed in cantonments under United Nations Mission in Nepal monitoring.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Integration and rehabilitation of Maoist combatants.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Commitment to human rights and democratic norms.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Election of a Constituent Assembly to draft a new constitution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102"/>
          <p:cNvSpPr txBox="1"/>
          <p:nvPr/>
        </p:nvSpPr>
        <p:spPr>
          <a:xfrm>
            <a:off x="0" y="0"/>
            <a:ext cx="9144000" cy="495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Consequences of the Maoist Insurgency</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Political Changes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Abolition of monarchy in 2008.</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Nepal declared a Federal Democratic Republic.</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Maoists entered mainstream politics.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Social Changes</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Raised issues of inclusion, ethnicity and regional inequality.</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Promoted discussions on federalism and social justice.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Economic Impact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Approximately 17,000 people were killed.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Infrastructure destruction and economic slowdown.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Rural areas suffered significant development setbacks.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Long-Term Political Transformation</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peace process resulted in major institutional changes: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2008 Nepalese Constituent Assembly Election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Drafting of a new constitution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Promulgation of the Constitution of Nepal 2015</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These developments transformed Nepal from a Hindu monarchy into a secular federal democratic republic.</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Challenges in the Peace Process</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Despite success, several challenges remained: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Delays in constitution drafting</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Disputes over federal boundaries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Integration of Maoist combatants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Transitional justice issues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Institutions like the Truth and Reconciliation Commission Nepal were created to address conflict era human rights violations.</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103"/>
          <p:cNvSpPr txBox="1"/>
          <p:nvPr/>
        </p:nvSpPr>
        <p:spPr>
          <a:xfrm>
            <a:off x="6" y="33308"/>
            <a:ext cx="9144000" cy="495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The Maoists’ 40-Point Demand (1996)</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Nationalism</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	All unequal treaties with India should be abolished.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	The 1950 Indo-Nepal Treaty of Peace and Friendship should be cancelled or revised.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3.	Gurkha recruitment into foreign armies should be stopped.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4.	Foreign capital and monopoly control over Nepal’s economy should be restricted.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5	Nepal’s natural resources should be used for national development.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6.	Foreign cultural influence that harms Nepalese culture should be controlled.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7.	Border disputes with India should be resolved.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8.	Nepal’s independent foreign policy should be strengthened.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Democracy and Political Reform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9.	A new constitution should be drafted through a constituent assembly.</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10.	Absolute power of the monarchy should be ended.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11.	Nepal should be declared a secular state.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12.	Political prisoners should be released.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13.	Corruption among political leaders should be punished.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14.	Local self-government should be strengthened.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15.	The army and police should be democratized.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16.	Reactionary laws restricting freedom should be abolished.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17.	Freedom of speech, press, and organization should be guaranteed.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18.	State repression against political activists should stop.</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19. 	Fair and democratic elections should be ensured.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20.	The judiciary should be independent and accessible.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21.	Administrative reforms should eliminate corruption.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22.	People's participation in governance should increase.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23.	State institutions should be accountable to citizens.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24.	Bureaucratic inefficiency should be reformed.</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104"/>
          <p:cNvSpPr txBox="1"/>
          <p:nvPr/>
        </p:nvSpPr>
        <p:spPr>
          <a:xfrm>
            <a:off x="12" y="138779"/>
            <a:ext cx="9144000" cy="462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Economic and Livelihood Issues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25.	Land should be redistributed to landless peasants.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26.	Feudal land ownership should be abolished.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27.	Minimum wages for workers should be ensured.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28.	Industrial development should be promoted.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29.	Unemployment should be addressed through state policies.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30.	Free education and health services should be provided.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31.	Local resources should be used for rural development.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Social Justice and Cultural Rights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32.	Caste discrimination should be abolished.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33.	Equal rights should be ensured for women.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34.	Patriarchal laws should be reformed.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35.	Ethnic and indigenous communities should receive autonomy.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36.	Regional inequality should be reduced.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37.	Education should be available in mother languages.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38.	Cultural rights of ethnic groups should be protected.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39.	Dalits and marginalized communities should be uplifted.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40.	Social justice and equality should be guaranteed in the state system.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105"/>
          <p:cNvSpPr txBox="1"/>
          <p:nvPr/>
        </p:nvSpPr>
        <p:spPr>
          <a:xfrm>
            <a:off x="40506" y="5"/>
            <a:ext cx="9063000" cy="4802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Arial"/>
                <a:ea typeface="Arial"/>
                <a:cs typeface="Arial"/>
                <a:sym typeface="Arial"/>
              </a:rPr>
              <a:t>Background of the Constituent Assembly Election</a:t>
            </a:r>
            <a:endParaRPr b="1"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Election for the Constituent Assembly (CA) in Nepal was a historic political event aimed at drafting a new constitution and restructuring the state after the end of the Maoist insurgency. It was a key outcome of the Comprehensive Peace Agreement signed between the Government of Nepal and the Communist Party of Nepal (Maoist).</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demand for a Constituent Assembly (CA) had been raised by various political forces in Nepal for decades, especially by the Maoists during the Nepalese Civil War.</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After the success of the People's Movement of 2006 (Jana Andolan II), the restored parliament decided to hold elections for a Constituent Assembly to draft a new democratic constitution and restructure the state.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First Constituent Assembly Election (2008)</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first Constituent Assembly election was held on 10 April 2008. It was the first time in Nepal’s history that the people elected representatives specifically to draft a constitution.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Main Objectives</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Draft a new constitution for Nepal</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Decide the future of the monarchy</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Restructure the state into a more inclusive and democratic system</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Address issues of federalism, inclusion and representation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Electoral System</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election used a mixed electoral system:</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First-Past-The-Post (FPTP) – direct election from constituencies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Proportional Representation (PR) – parties received seats according to national vote share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Constituent Assembly had 601 members: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240 members elected through FPTP</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335 members through proportional representation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26 members nominated by the government</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106"/>
          <p:cNvSpPr txBox="1"/>
          <p:nvPr/>
        </p:nvSpPr>
        <p:spPr>
          <a:xfrm>
            <a:off x="9" y="7"/>
            <a:ext cx="9144000" cy="503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Major Results of the 2008 Election</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The biggest winner was the Communist Party of Nepal (Maoist), which emerged as the largest party in the assembly.</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Major parties:</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Communist Party of Nepal (Maoist) -229 seats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Nepali Congress - 115 seats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Communist Party of Nepal (Unified Marxist-Leninist) - 108 seats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Madhesi Janadhikar Forum- 54 seats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Others - 95 seats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a:t>
            </a:r>
            <a:r>
              <a:rPr b="1" i="0" lang="en" sz="1300" u="none" cap="none" strike="noStrike">
                <a:solidFill>
                  <a:srgbClr val="000000"/>
                </a:solidFill>
                <a:latin typeface="Arial"/>
                <a:ea typeface="Arial"/>
                <a:cs typeface="Arial"/>
                <a:sym typeface="Arial"/>
              </a:rPr>
              <a:t>Abolition of Monarchy (2008)</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One of the most historic decisions of the Constituent Assembly was the abolition of the monarchy.</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On 28 May 2008, the CA declared Nepal a Federal Democratic Republic, ending the 240-year-old Shah monarchy associated with Prithvi Narayan Shah and later kings including Gyanendra of Nepal.</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a:t>
            </a:r>
            <a:r>
              <a:rPr b="1" i="0" lang="en" sz="1300" u="none" cap="none" strike="noStrike">
                <a:solidFill>
                  <a:srgbClr val="000000"/>
                </a:solidFill>
                <a:latin typeface="Arial"/>
                <a:ea typeface="Arial"/>
                <a:cs typeface="Arial"/>
                <a:sym typeface="Arial"/>
              </a:rPr>
              <a:t>Challenges of the First Constituent Assembly</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Despite its historic role, the first Constituent assembly faced several challenges: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Disagreements over federalism and state boundaries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Power sharing disputes among political parties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Frequent changes of government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Delays in drafting the constitution</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Due to these conflicts, the first Constituent Assembly failed to deliver a constitution and was dissolved in 2012.</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107"/>
          <p:cNvSpPr txBox="1"/>
          <p:nvPr/>
        </p:nvSpPr>
        <p:spPr>
          <a:xfrm>
            <a:off x="0" y="0"/>
            <a:ext cx="9144000" cy="511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Second Constituent Assembly Election (2013)</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To overcome the political deadlock, Nepal held a second Constituent Assembly election on 19 November 2013.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Major parties in this election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Nepali Congress - 196 seats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Communist Party of Nepal (Unified Marxist Leninist)- 175 seats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Unified Communist Party of Nepal (Maoist)- 80 seats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others - 150 seats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Nepali Congress emerged as the largest party in this election.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 </a:t>
            </a:r>
            <a:r>
              <a:rPr b="1" i="0" lang="en" sz="1200" u="none" cap="none" strike="noStrike">
                <a:solidFill>
                  <a:srgbClr val="000000"/>
                </a:solidFill>
                <a:latin typeface="Arial"/>
                <a:ea typeface="Arial"/>
                <a:cs typeface="Arial"/>
                <a:sym typeface="Arial"/>
              </a:rPr>
              <a:t>Promulgation of the Constitution (2015)</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second Constituent Assembly successfully drafted and adopted the Constitution of Nepal 2015 on 20 September 2015.</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constitution established:</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Federal democratic republic</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Seven provincial governments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Secularism</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Inclusive representation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Fundamental rights for citizens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Significance of the Constituent Assembly Election</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Constituent Assembly election is considered a turning point in Nepal’s political history because it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Ended monarchy and established a republic</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Introduced federalism and inclusion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Integrated former Maoist rebels into democratic politics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Created a new constitution and political structure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108"/>
          <p:cNvSpPr txBox="1"/>
          <p:nvPr/>
        </p:nvSpPr>
        <p:spPr>
          <a:xfrm>
            <a:off x="0" y="0"/>
            <a:ext cx="9144000" cy="505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New Constitution Making Process in Nepal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Background of Constitution Making</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For many years, Nepal had constitutions granted by the monarchy rather than written by elected representatives. The demand for a constitution written by the people became stronger during the Nepalese Civil War.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constitution-making process formally began after the People's Movement of 2006, which forced King Gyanendra of Nepal to restore democracy.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process was institutionalized through the Comprehensive Peace Agreement between the government and the Maoists.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Interim Constitution (2007)</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Before drafting the new constitution, Nepal adopted the Interim Constitution of Nepal 2007.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 Interim constitution:</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Ended the king’s political authority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Declared Nepal a secular state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Created the legal framework for the Constituent Assembly election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Included Maoists in mainstream politics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It served as a temporary constitution until a permanent one was written.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109"/>
          <p:cNvSpPr txBox="1"/>
          <p:nvPr/>
        </p:nvSpPr>
        <p:spPr>
          <a:xfrm>
            <a:off x="0" y="0"/>
            <a:ext cx="9144000" cy="495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First Constituent Assembly (2008–2012)</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2008 Nepalese Constituent Assembly Election was held on 10 April 2008 to elect representatives to draft a new constitution.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Constituent Assembly had 601 members representing different political parties, ethnic groups, women, and marginalized communities.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Major Achievements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first CA made some historic decisions: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Abolished the monarchy in 2008</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Declared Nepal a Federal Democratic Republic</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Began discussions on federalism, inclusion, and governance structure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However, it faced several political disagreements regarding:</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Federal state boundaries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Form of government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Identity-based federalism</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Due to these disputes, the first CA failed to produce a constitution and was dissolved in 2012.</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Second Constituent Assembly (2013–2015)</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After the failure of the first CA, Nepal held another election: the 2013 Nepalese Constituent Assembly Election.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Major parties involved in drafting the constitution included: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Nepali Congress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Communist Party of Nepal (Unified Marxist–Leninist)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Unified Communist Party of Nepal (Maoist)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This second Constituent Assembly restarted the constitution drafting process.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Drafting and Promulgation of the Constitution</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drafting process involved: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Public consultations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Parliamentary debates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Committee discussions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Political negotiations among parties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Finally, on 20 September 2015, the new constitution was promulgated as the Constitution of Nepal 2015.</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1"/>
          <p:cNvPicPr preferRelativeResize="0"/>
          <p:nvPr/>
        </p:nvPicPr>
        <p:blipFill rotWithShape="1">
          <a:blip r:embed="rId3">
            <a:alphaModFix/>
          </a:blip>
          <a:srcRect b="0" l="0" r="0" t="0"/>
          <a:stretch/>
        </p:blipFill>
        <p:spPr>
          <a:xfrm>
            <a:off x="152400" y="152400"/>
            <a:ext cx="8839200" cy="4774002"/>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110"/>
          <p:cNvSpPr txBox="1"/>
          <p:nvPr/>
        </p:nvSpPr>
        <p:spPr>
          <a:xfrm>
            <a:off x="131069" y="104084"/>
            <a:ext cx="8654400" cy="4802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Major Features of the New Constitution</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2015 constitution introduced several fundamental changes: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1. Federal System- Nepal was divided into 7 provinces.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2. Republican System- The monarchy was permanently abolished.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3. Secular State- Nepal was declared a secular country.</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4. Inclusive Democracy- Representation for women, Dalits, indigenous groups, Madhesis, and minorities.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5. Fundamental Rights- The constitution guarantees many rights such as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 Right to equality</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B. Right to education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C. Right to health</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 Freedom of speech</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E. Right to employment and social security</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 Challenges in the Constitution-Making Process</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Despite its success, the process faced several challenges: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Political disagreements among parties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Protests from Madhesi and ethnic groups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Debates over provincial boundaries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Delays in drafting</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Some groups believed that the constitution did not adequately address their demands.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Significance of the Constitution Making Process</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The constitution-making process is significant because it: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Completed Nepal’s peace process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Transformed Nepal from a monarchy into a federal republic</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Institutionalized democratic governance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Promoted inclusive representation in politics</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111"/>
          <p:cNvSpPr txBox="1"/>
          <p:nvPr/>
        </p:nvSpPr>
        <p:spPr>
          <a:xfrm>
            <a:off x="718195" y="876744"/>
            <a:ext cx="8425800" cy="169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Unit III. Government System (Federal, Provinces and Local)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3.1 Legislature</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3.2 Executive</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3.3 Judiciary</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112"/>
          <p:cNvSpPr txBox="1"/>
          <p:nvPr/>
        </p:nvSpPr>
        <p:spPr>
          <a:xfrm>
            <a:off x="0" y="0"/>
            <a:ext cx="8843400" cy="511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 </a:t>
            </a:r>
            <a:r>
              <a:rPr b="1" i="0" lang="en" sz="1200" u="none" cap="none" strike="noStrike">
                <a:solidFill>
                  <a:srgbClr val="000000"/>
                </a:solidFill>
                <a:latin typeface="Arial"/>
                <a:ea typeface="Arial"/>
                <a:cs typeface="Arial"/>
                <a:sym typeface="Arial"/>
              </a:rPr>
              <a:t>Federal Government of Nepal</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Federal Government is the central authority responsible for national governance, sovereignty and overall policy direction.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Structure of Federal Government</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Head of State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ceremonial head of state is the President of Nepal.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Functions of the President:</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Safeguards the constitution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Appoints the Prime Minister and other constitutional officials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Authenticates laws passed by parliament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Represents national unity</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Although the president is the formal head of state, executive power is exercised by the government led by the Prime Minister.</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Executive (Council of Ministers)</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executive power is exercised by the Prime Minister and Council of Ministers.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Prime Minister is usually the leader of the majority party in the House of Representatives.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Functions of the Executive: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Implementation of national policies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Administration of the country</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Conducting foreign relations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Managing defense and security</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Preparing the national budget</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13"/>
          <p:cNvSpPr txBox="1"/>
          <p:nvPr/>
        </p:nvSpPr>
        <p:spPr>
          <a:xfrm>
            <a:off x="0" y="11850"/>
            <a:ext cx="9144000" cy="520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r>
              <a:rPr b="1" i="0" lang="en" sz="1100" u="none" cap="none" strike="noStrike">
                <a:solidFill>
                  <a:srgbClr val="000000"/>
                </a:solidFill>
                <a:latin typeface="Arial"/>
                <a:ea typeface="Arial"/>
                <a:cs typeface="Arial"/>
                <a:sym typeface="Arial"/>
              </a:rPr>
              <a:t>Provincial Government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constitution created seven provinces to decentralize power and bring governance closer to the people.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Provinces of Nepal( seven Province)</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Koshi Province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Madhesh Province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Bagmati Province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Gandaki Province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Lumbini Province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Karnali Province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Sudurpashchim Province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Structure of Provincial Government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1. Provincial Chief</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Appointed by the President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Acts as the ceremonial head of the province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Performs constitutional functions similar to the President at the provincial level.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2. Chief Minister</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Head of the provincial government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Leader of the majority party in the Provincial Assembly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3. Provincial Council of Ministers</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Assists the Chief Minister in governance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Responsible for provincial administration.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Responsibilities of Provincial Government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Provincial lawmaking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Provincial transportation and infrastructure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Provincial-level health services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Provincial education management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Agriculture and regional development</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14"/>
          <p:cNvSpPr txBox="1"/>
          <p:nvPr/>
        </p:nvSpPr>
        <p:spPr>
          <a:xfrm>
            <a:off x="0" y="0"/>
            <a:ext cx="9144000" cy="530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 </a:t>
            </a:r>
            <a:r>
              <a:rPr b="1" i="0" lang="en" sz="1200" u="none" cap="none" strike="noStrike">
                <a:solidFill>
                  <a:srgbClr val="000000"/>
                </a:solidFill>
                <a:latin typeface="Arial"/>
                <a:ea typeface="Arial"/>
                <a:cs typeface="Arial"/>
                <a:sym typeface="Arial"/>
              </a:rPr>
              <a:t>Local Government</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constitution gave strong authority to local governments to promote grassroots democracy.</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Nepal has 753 local governments, including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6- Metropolitan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11 - Sub metropolitan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276 - Municipalities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460 - Rural Municipalities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Structure of Local Government</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Local Executive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Mayor or Chairperson (head of local government)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Deputy Mayor or Vice Chairperson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Executive committee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Local Assembly</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Legislative body at the local level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Consists of ward chairs and elected members.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Functions of Local Government</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Local development planning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Basic education management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Primary healthcare services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Local road and infrastructure development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Registration of births, deaths, and marriages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Collection of local taxes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Local governments play a crucial role in grassroots development and participatory democracy.</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15"/>
          <p:cNvSpPr txBox="1"/>
          <p:nvPr/>
        </p:nvSpPr>
        <p:spPr>
          <a:xfrm>
            <a:off x="0" y="-31500"/>
            <a:ext cx="9144000" cy="520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Legislature of Nepal</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Legislature is responsible for making laws, overseeing government activities and approving the national budget.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Nepal has three levels of legislative bodies: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Federal Legislature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Provincial Legislature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Local Legislature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1. Federal Legislature (Federal Parliament)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Nepal has a bicameral parliament consisting of two houses.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House of Representatives (Pratinidhi Sabha)</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Total Members: 275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Composition</a:t>
            </a:r>
            <a:r>
              <a:rPr b="0" i="0" lang="en" sz="11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165 members elected through First-Past-The-Post system</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110 members elected through Proportional Representation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Term: 5 years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Functions</a:t>
            </a:r>
            <a:r>
              <a:rPr b="0" i="0" lang="en" sz="11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Passing laws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Forming the government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Approving the national budget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Monitoring the executive branch</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National Assembly (Rastriya Sabha)</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Total Members: 59</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Composition</a:t>
            </a:r>
            <a:r>
              <a:rPr b="0" i="0" lang="en" sz="11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56 members elected indirectly by an electoral college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3 members nominated by the President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National Assembly is a permanent house, meaning it is never dissolved. One-third of members retire every two years.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Functions</a:t>
            </a:r>
            <a:r>
              <a:rPr b="0" i="0" lang="en" sz="11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Reviewing legislation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Participating in the lawmaking process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Providing representation to provinces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16"/>
          <p:cNvSpPr txBox="1"/>
          <p:nvPr/>
        </p:nvSpPr>
        <p:spPr>
          <a:xfrm>
            <a:off x="1360806" y="335383"/>
            <a:ext cx="59520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Provincial Legislature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Each province has its own Provincial Assembly.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Composition</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Members are elected through: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First-Past-The-Post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Proportional Representation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Functions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Passing provincial laws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Approving provincial budgets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Electing the Chief Minister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Monitoring provincial government activities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17"/>
          <p:cNvSpPr txBox="1"/>
          <p:nvPr/>
        </p:nvSpPr>
        <p:spPr>
          <a:xfrm>
            <a:off x="875104" y="9"/>
            <a:ext cx="7393800" cy="526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Local Legislature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Each local unit has a Local Assembly.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Members include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Mayor or Chairperson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Deputy Mayor or Vice Chairperson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Ward Chairs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Ward Members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Responsibilities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Making local laws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Planning local development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Managing local resources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Monitoring local administration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Significance of the Federal Government System</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federal system introduced several important reforms: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Decentralization of power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Inclusion of marginalized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Improved local governance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Balanced regional development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Greater public participation in politics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118"/>
          <p:cNvPicPr preferRelativeResize="0"/>
          <p:nvPr/>
        </p:nvPicPr>
        <p:blipFill rotWithShape="1">
          <a:blip r:embed="rId3">
            <a:alphaModFix/>
          </a:blip>
          <a:srcRect b="0" l="0" r="0" t="0"/>
          <a:stretch/>
        </p:blipFill>
        <p:spPr>
          <a:xfrm>
            <a:off x="152400" y="0"/>
            <a:ext cx="8694775" cy="49911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19"/>
          <p:cNvSpPr txBox="1"/>
          <p:nvPr/>
        </p:nvSpPr>
        <p:spPr>
          <a:xfrm>
            <a:off x="0" y="151350"/>
            <a:ext cx="9144000" cy="505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Federal Executive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Federal Executive is responsible for implementing laws, managing national administration, and conducting national and international affairs.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Components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President (Head of State)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Ceremonial role, represents national unity.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Appoints the Prime Minister and other constitutional officials.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Example: Ram Chandra Poudel (current president).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Powers: Promulgates laws, appoints ambassadors, summons Parliament.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Prime Minister (Head of Government)</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Exercises real executive power.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Leads the Council of Ministers.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Must have support of the House of Representatives.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Powers: Policy-making, administration, foreign relations, defense, and development planning.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Council of Ministers (Cabinet)</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Assists the Prime Minister in governance.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Each minister heads a ministry (Defense, Finance, Education, Health,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Responsible for day-to-day administration and policy implementation.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2"/>
          <p:cNvPicPr preferRelativeResize="0"/>
          <p:nvPr/>
        </p:nvPicPr>
        <p:blipFill rotWithShape="1">
          <a:blip r:embed="rId3">
            <a:alphaModFix/>
          </a:blip>
          <a:srcRect b="0" l="0" r="0" t="0"/>
          <a:stretch/>
        </p:blipFill>
        <p:spPr>
          <a:xfrm>
            <a:off x="152400" y="152400"/>
            <a:ext cx="8839200" cy="4774002"/>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20"/>
          <p:cNvSpPr txBox="1"/>
          <p:nvPr/>
        </p:nvSpPr>
        <p:spPr>
          <a:xfrm>
            <a:off x="0" y="0"/>
            <a:ext cx="9144000" cy="526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Provincial Executive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Nepal has 7 provinces, each with its own Provincial Executive, responsible for implementing provincial laws and policies.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Components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Provincial Chief (Ceremonial Head)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Appointed by the President.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Performs constitutional functions similar to the President at the provincial level.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Chief Minister (Head of Provincial Government)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Leader of the majority party in the Provincial Assembly.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Exercises real executive power at the provincial level.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Provincial Council of Ministers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Headed by the Chief Minister.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Each minister is responsible for provincial ministries (Education, Health, Transport,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Implements provincial laws and policies.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Responsibilities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Provincial law implementation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Management of provincial administration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Health, education and infrastructure development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Coordination with the Federal Government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121"/>
          <p:cNvSpPr txBox="1"/>
          <p:nvPr/>
        </p:nvSpPr>
        <p:spPr>
          <a:xfrm>
            <a:off x="0" y="0"/>
            <a:ext cx="9144000" cy="526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Local Executive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Local governments are the grassroots level of governance in Nepal. There are 753 local units, including: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Metropolitan Cities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Sub-Metropolitan Cities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Municipalities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Rural Municipalities (Gaunpalikas)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Components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Mayor / Chairperson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Head of the local executive.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Leads the local administration and policy implementation.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Deputy Mayor / Vice-Chairperson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Assists the Mayor/Chairperson.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Local Executive Committee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Includes Ward Chairs and members.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Implements local laws and development plans.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Responsibilities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Local development projects (roads, water supply, sanitation)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Primary education and health services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Local taxation and resource management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Local governance and administration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22"/>
          <p:cNvSpPr txBox="1"/>
          <p:nvPr/>
        </p:nvSpPr>
        <p:spPr>
          <a:xfrm>
            <a:off x="2325225" y="0"/>
            <a:ext cx="4590600" cy="441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Federal Executive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President │                │ Prime Minister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(Head of    │                │ (Head of Govt.)│</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State, Cerem│                │ Real Executive)│</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│Council of Ministers│</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│(Cabinet)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│Policy implementation│</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Provincial Executive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│Provincial   │                        │ Chief Minister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│Chief        │                        │ Head of Prov.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│(Ceremonial) │                        │ Govt., Real Exec│</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│Provincial Council of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│Ministers (Cabinet)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│Policy &amp; Law Execution│</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Local Executive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Mayor /      │      │ Deputy Mayor /│      │ Ward Executive│</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Chairperson  │      │ Vice Chair    │      │ (Ward Chairs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Head of Local│      │ Assists Mayor │      │ + Members)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Responsibilities ──────────┘</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Local development projects</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Basic education &amp; health</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Local infrastructure</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000000"/>
                </a:solidFill>
                <a:latin typeface="Arial"/>
                <a:ea typeface="Arial"/>
                <a:cs typeface="Arial"/>
                <a:sym typeface="Arial"/>
              </a:rPr>
              <a:t>                                • Local law enforcement &amp; taxation</a:t>
            </a:r>
            <a:endParaRPr b="1" i="0" sz="500" u="none" cap="none" strike="noStrik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23"/>
          <p:cNvSpPr txBox="1"/>
          <p:nvPr/>
        </p:nvSpPr>
        <p:spPr>
          <a:xfrm>
            <a:off x="0" y="0"/>
            <a:ext cx="8966700" cy="5062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r>
              <a:rPr b="1" i="0" lang="en" sz="1300" u="none" cap="none" strike="noStrike">
                <a:solidFill>
                  <a:srgbClr val="000000"/>
                </a:solidFill>
                <a:latin typeface="Arial"/>
                <a:ea typeface="Arial"/>
                <a:cs typeface="Arial"/>
                <a:sym typeface="Arial"/>
              </a:rPr>
              <a:t>Federal Level Judiciary</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Formation</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federal judiciary is headed by the Supreme Court of Nepal.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Supreme Court is the highest court of the country.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Composition</a:t>
            </a:r>
            <a:r>
              <a:rPr b="0" i="0" lang="en" sz="11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Chief Justice - 1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Up to 20 - Justices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Appointment</a:t>
            </a:r>
            <a:r>
              <a:rPr b="0" i="0" lang="en" sz="11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Chief Justice is appointed by the President on the recommendation of the Constitutional Council and after a parliamentary hearing.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Other Justices are appointed by the President on the recommendation of the Judicial Council.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Functions</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Interpretation of the Constitution and protection of constitutional supremacy.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Judicial Review  declare laws or actions unconstitutional.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Protection of Fundamental Rights through writ jurisdiction.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Final Court of Appeal for decisions from High Courts.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Supervision and administration of all lower courts.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Eligibility</a:t>
            </a: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Chief Justice</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 person must meet one of the following: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Served as a Supreme Court Justice for at least 3 years, 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Served as a High Court Chief Judge or Judge for at least 7 years, 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Worked as a senior advocate or legal expert for at least 15 years, 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 distinguished jurist with significant contribution to the legal field.</a:t>
            </a:r>
            <a:endParaRPr b="0" i="0" sz="11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Supreme Court Justice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Be qualified to be appointed as a High Court Judge 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Have 15 years of experience in law, judicial service or legal practice.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24"/>
          <p:cNvSpPr txBox="1"/>
          <p:nvPr/>
        </p:nvSpPr>
        <p:spPr>
          <a:xfrm>
            <a:off x="10" y="0"/>
            <a:ext cx="9144000" cy="526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Provincial Level Judiciary</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Formation</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provincial judiciary consists of High Courts.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Nepal has 7 High Courts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One in each province.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Composition</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Chief Judge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Other Judges - as determined by law.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Judges are appointed by the President on recommendation of the Judicial Council.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Functions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Appellate Jurisdiction  hear appeals from District Courts.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Issue writs concerning provincial and local matters.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Supervise and guide District Courts.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Handle serious civil and criminal cases.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Eligibility</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Have worked as a District Judge for at least 5 years 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Have practiced as a lawyer for at least 10 years 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Have served in judicial service or legal research for at least 10 years.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25"/>
          <p:cNvSpPr txBox="1"/>
          <p:nvPr/>
        </p:nvSpPr>
        <p:spPr>
          <a:xfrm>
            <a:off x="-25050" y="45450"/>
            <a:ext cx="9194100" cy="493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 </a:t>
            </a:r>
            <a:r>
              <a:rPr b="1" i="0" lang="en" sz="1200" u="none" cap="none" strike="noStrike">
                <a:solidFill>
                  <a:srgbClr val="000000"/>
                </a:solidFill>
                <a:latin typeface="Arial"/>
                <a:ea typeface="Arial"/>
                <a:cs typeface="Arial"/>
                <a:sym typeface="Arial"/>
              </a:rPr>
              <a:t>Local Level Judiciary</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Formation</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At the local level, the judiciary mainly consists of District Courts and Judicial Committees in local governments.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Nepal has 77 District Courts.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Each District Court is headed by a District Judge appointed through the judicial service system.</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Local governments (Municipalities and Rural Municipalities) have Judicial Committees led by the Deputy Mayor or Vice-Chairperson.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Functions</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District Courts</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First level trial court for most civil and criminal cases.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Handle property disputes, family law, and criminal cases.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Provide local access to justice.</a:t>
            </a:r>
            <a:endParaRPr b="0" i="0" sz="12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Judicial Committees</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Resolve minor local disputes (land boundaries, minor civil conflicts, community disputes).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Promote mediation and reconciliation.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Eligibility</a:t>
            </a:r>
            <a:r>
              <a:rPr b="0" i="0" lang="en"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District Judge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Have worked in judicial service for several years, or</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Have law practice experience (usually around 8–10 years) according to judicial service rules.</a:t>
            </a:r>
            <a:endParaRPr b="0" i="0" sz="12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Members of Judicial Committee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Must be elected representatives (Deputy Mayor or Vice-Chairperson).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They do not need to be lawyers but handle minor disputes through mediation.</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126"/>
          <p:cNvPicPr preferRelativeResize="0"/>
          <p:nvPr/>
        </p:nvPicPr>
        <p:blipFill rotWithShape="1">
          <a:blip r:embed="rId3">
            <a:alphaModFix/>
          </a:blip>
          <a:srcRect b="8410" l="1681" r="0" t="3801"/>
          <a:stretch/>
        </p:blipFill>
        <p:spPr>
          <a:xfrm>
            <a:off x="620650" y="902074"/>
            <a:ext cx="8009525" cy="249417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127"/>
          <p:cNvSpPr txBox="1"/>
          <p:nvPr/>
        </p:nvSpPr>
        <p:spPr>
          <a:xfrm>
            <a:off x="1094813" y="1418631"/>
            <a:ext cx="5790300" cy="124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Unit IV: Political Parties in Nepal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4.1 Structures, Organization, Ideology and Leadership</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4.2 Social Positions of Political Parties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4.3 Challenges of Party System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128"/>
          <p:cNvPicPr preferRelativeResize="0"/>
          <p:nvPr/>
        </p:nvPicPr>
        <p:blipFill rotWithShape="1">
          <a:blip r:embed="rId3">
            <a:alphaModFix/>
          </a:blip>
          <a:srcRect b="0" l="0" r="0" t="0"/>
          <a:stretch/>
        </p:blipFill>
        <p:spPr>
          <a:xfrm>
            <a:off x="152400" y="152400"/>
            <a:ext cx="8425495" cy="4838698"/>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129"/>
          <p:cNvPicPr preferRelativeResize="0"/>
          <p:nvPr/>
        </p:nvPicPr>
        <p:blipFill rotWithShape="1">
          <a:blip r:embed="rId3">
            <a:alphaModFix/>
          </a:blip>
          <a:srcRect b="0" l="0" r="0" t="0"/>
          <a:stretch/>
        </p:blipFill>
        <p:spPr>
          <a:xfrm>
            <a:off x="152400" y="152400"/>
            <a:ext cx="8839201" cy="37957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3"/>
          <p:cNvPicPr preferRelativeResize="0"/>
          <p:nvPr/>
        </p:nvPicPr>
        <p:blipFill rotWithShape="1">
          <a:blip r:embed="rId3">
            <a:alphaModFix/>
          </a:blip>
          <a:srcRect b="0" l="0" r="0" t="0"/>
          <a:stretch/>
        </p:blipFill>
        <p:spPr>
          <a:xfrm>
            <a:off x="152400" y="152400"/>
            <a:ext cx="8839202" cy="4729386"/>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130"/>
          <p:cNvPicPr preferRelativeResize="0"/>
          <p:nvPr/>
        </p:nvPicPr>
        <p:blipFill rotWithShape="1">
          <a:blip r:embed="rId3">
            <a:alphaModFix/>
          </a:blip>
          <a:srcRect b="0" l="0" r="0" t="0"/>
          <a:stretch/>
        </p:blipFill>
        <p:spPr>
          <a:xfrm>
            <a:off x="152400" y="152400"/>
            <a:ext cx="8839199" cy="4525079"/>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p131"/>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132"/>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p133"/>
          <p:cNvPicPr preferRelativeResize="0"/>
          <p:nvPr/>
        </p:nvPicPr>
        <p:blipFill rotWithShape="1">
          <a:blip r:embed="rId3">
            <a:alphaModFix/>
          </a:blip>
          <a:srcRect b="0" l="0" r="0" t="0"/>
          <a:stretch/>
        </p:blipFill>
        <p:spPr>
          <a:xfrm>
            <a:off x="152400" y="152400"/>
            <a:ext cx="8275443" cy="48387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134"/>
          <p:cNvPicPr preferRelativeResize="0"/>
          <p:nvPr/>
        </p:nvPicPr>
        <p:blipFill rotWithShape="1">
          <a:blip r:embed="rId3">
            <a:alphaModFix/>
          </a:blip>
          <a:srcRect b="0" l="0" r="0" t="0"/>
          <a:stretch/>
        </p:blipFill>
        <p:spPr>
          <a:xfrm>
            <a:off x="152400" y="152400"/>
            <a:ext cx="8839197" cy="3685639"/>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135"/>
          <p:cNvPicPr preferRelativeResize="0"/>
          <p:nvPr/>
        </p:nvPicPr>
        <p:blipFill rotWithShape="1">
          <a:blip r:embed="rId3">
            <a:alphaModFix/>
          </a:blip>
          <a:srcRect b="0" l="0" r="0" t="0"/>
          <a:stretch/>
        </p:blipFill>
        <p:spPr>
          <a:xfrm>
            <a:off x="152400" y="152400"/>
            <a:ext cx="8839197" cy="3685639"/>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136"/>
          <p:cNvPicPr preferRelativeResize="0"/>
          <p:nvPr/>
        </p:nvPicPr>
        <p:blipFill rotWithShape="1">
          <a:blip r:embed="rId3">
            <a:alphaModFix/>
          </a:blip>
          <a:srcRect b="0" l="0" r="0" t="0"/>
          <a:stretch/>
        </p:blipFill>
        <p:spPr>
          <a:xfrm>
            <a:off x="152400" y="152400"/>
            <a:ext cx="8656579" cy="4838701"/>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137"/>
          <p:cNvPicPr preferRelativeResize="0"/>
          <p:nvPr/>
        </p:nvPicPr>
        <p:blipFill rotWithShape="1">
          <a:blip r:embed="rId3">
            <a:alphaModFix/>
          </a:blip>
          <a:srcRect b="0" l="0" r="0" t="0"/>
          <a:stretch/>
        </p:blipFill>
        <p:spPr>
          <a:xfrm>
            <a:off x="152400" y="152400"/>
            <a:ext cx="8839199" cy="4694503"/>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p138"/>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139"/>
          <p:cNvPicPr preferRelativeResize="0"/>
          <p:nvPr/>
        </p:nvPicPr>
        <p:blipFill rotWithShape="1">
          <a:blip r:embed="rId3">
            <a:alphaModFix/>
          </a:blip>
          <a:srcRect b="0" l="0" r="0" t="0"/>
          <a:stretch/>
        </p:blipFill>
        <p:spPr>
          <a:xfrm>
            <a:off x="152400" y="152400"/>
            <a:ext cx="8656579"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4"/>
          <p:cNvPicPr preferRelativeResize="0"/>
          <p:nvPr/>
        </p:nvPicPr>
        <p:blipFill rotWithShape="1">
          <a:blip r:embed="rId3">
            <a:alphaModFix/>
          </a:blip>
          <a:srcRect b="0" l="0" r="0" t="0"/>
          <a:stretch/>
        </p:blipFill>
        <p:spPr>
          <a:xfrm>
            <a:off x="152400" y="152400"/>
            <a:ext cx="8839200" cy="4774002"/>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id="761" name="Google Shape;761;p140"/>
          <p:cNvPicPr preferRelativeResize="0"/>
          <p:nvPr/>
        </p:nvPicPr>
        <p:blipFill rotWithShape="1">
          <a:blip r:embed="rId3">
            <a:alphaModFix/>
          </a:blip>
          <a:srcRect b="0" l="0" r="0" t="0"/>
          <a:stretch/>
        </p:blipFill>
        <p:spPr>
          <a:xfrm>
            <a:off x="152400" y="152400"/>
            <a:ext cx="8839199" cy="450418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141"/>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142"/>
          <p:cNvPicPr preferRelativeResize="0"/>
          <p:nvPr/>
        </p:nvPicPr>
        <p:blipFill rotWithShape="1">
          <a:blip r:embed="rId3">
            <a:alphaModFix/>
          </a:blip>
          <a:srcRect b="0" l="0" r="0" t="0"/>
          <a:stretch/>
        </p:blipFill>
        <p:spPr>
          <a:xfrm>
            <a:off x="152400" y="152400"/>
            <a:ext cx="8839200" cy="4774002"/>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id="776" name="Google Shape;776;p143"/>
          <p:cNvPicPr preferRelativeResize="0"/>
          <p:nvPr/>
        </p:nvPicPr>
        <p:blipFill rotWithShape="1">
          <a:blip r:embed="rId3">
            <a:alphaModFix/>
          </a:blip>
          <a:srcRect b="0" l="0" r="0" t="0"/>
          <a:stretch/>
        </p:blipFill>
        <p:spPr>
          <a:xfrm>
            <a:off x="152400" y="152400"/>
            <a:ext cx="8839202" cy="4114438"/>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144"/>
          <p:cNvPicPr preferRelativeResize="0"/>
          <p:nvPr/>
        </p:nvPicPr>
        <p:blipFill rotWithShape="1">
          <a:blip r:embed="rId3">
            <a:alphaModFix/>
          </a:blip>
          <a:srcRect b="0" l="0" r="0" t="0"/>
          <a:stretch/>
        </p:blipFill>
        <p:spPr>
          <a:xfrm>
            <a:off x="152400" y="152400"/>
            <a:ext cx="8839199" cy="4398453"/>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145"/>
          <p:cNvPicPr preferRelativeResize="0"/>
          <p:nvPr/>
        </p:nvPicPr>
        <p:blipFill rotWithShape="1">
          <a:blip r:embed="rId3">
            <a:alphaModFix/>
          </a:blip>
          <a:srcRect b="0" l="0" r="0" t="0"/>
          <a:stretch/>
        </p:blipFill>
        <p:spPr>
          <a:xfrm>
            <a:off x="152400" y="152400"/>
            <a:ext cx="8839202" cy="475159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id="791" name="Google Shape;791;p146"/>
          <p:cNvPicPr preferRelativeResize="0"/>
          <p:nvPr/>
        </p:nvPicPr>
        <p:blipFill rotWithShape="1">
          <a:blip r:embed="rId3">
            <a:alphaModFix/>
          </a:blip>
          <a:srcRect b="0" l="0" r="0" t="0"/>
          <a:stretch/>
        </p:blipFill>
        <p:spPr>
          <a:xfrm>
            <a:off x="152400" y="152400"/>
            <a:ext cx="8839199" cy="3732341"/>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id="796" name="Google Shape;796;p147"/>
          <p:cNvPicPr preferRelativeResize="0"/>
          <p:nvPr/>
        </p:nvPicPr>
        <p:blipFill rotWithShape="1">
          <a:blip r:embed="rId3">
            <a:alphaModFix/>
          </a:blip>
          <a:srcRect b="0" l="0" r="0" t="0"/>
          <a:stretch/>
        </p:blipFill>
        <p:spPr>
          <a:xfrm>
            <a:off x="152400" y="152400"/>
            <a:ext cx="8740223" cy="4838702"/>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id="801" name="Google Shape;801;p148"/>
          <p:cNvPicPr preferRelativeResize="0"/>
          <p:nvPr/>
        </p:nvPicPr>
        <p:blipFill rotWithShape="1">
          <a:blip r:embed="rId3">
            <a:alphaModFix/>
          </a:blip>
          <a:srcRect b="0" l="0" r="0" t="0"/>
          <a:stretch/>
        </p:blipFill>
        <p:spPr>
          <a:xfrm>
            <a:off x="152400" y="152400"/>
            <a:ext cx="8839202" cy="3725702"/>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id="806" name="Google Shape;806;p149"/>
          <p:cNvPicPr preferRelativeResize="0"/>
          <p:nvPr/>
        </p:nvPicPr>
        <p:blipFill rotWithShape="1">
          <a:blip r:embed="rId3">
            <a:alphaModFix/>
          </a:blip>
          <a:srcRect b="0" l="0" r="0" t="0"/>
          <a:stretch/>
        </p:blipFill>
        <p:spPr>
          <a:xfrm>
            <a:off x="152400" y="152400"/>
            <a:ext cx="8839201" cy="47238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5"/>
          <p:cNvPicPr preferRelativeResize="0"/>
          <p:nvPr/>
        </p:nvPicPr>
        <p:blipFill rotWithShape="1">
          <a:blip r:embed="rId3">
            <a:alphaModFix/>
          </a:blip>
          <a:srcRect b="0" l="0" r="0" t="0"/>
          <a:stretch/>
        </p:blipFill>
        <p:spPr>
          <a:xfrm>
            <a:off x="152400" y="152400"/>
            <a:ext cx="8839202" cy="4718362"/>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150"/>
          <p:cNvPicPr preferRelativeResize="0"/>
          <p:nvPr/>
        </p:nvPicPr>
        <p:blipFill rotWithShape="1">
          <a:blip r:embed="rId3">
            <a:alphaModFix/>
          </a:blip>
          <a:srcRect b="0" l="0" r="0" t="0"/>
          <a:stretch/>
        </p:blipFill>
        <p:spPr>
          <a:xfrm>
            <a:off x="152400" y="152400"/>
            <a:ext cx="8839199" cy="3681242"/>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151"/>
          <p:cNvPicPr preferRelativeResize="0"/>
          <p:nvPr/>
        </p:nvPicPr>
        <p:blipFill rotWithShape="1">
          <a:blip r:embed="rId3">
            <a:alphaModFix/>
          </a:blip>
          <a:srcRect b="0" l="0" r="0" t="0"/>
          <a:stretch/>
        </p:blipFill>
        <p:spPr>
          <a:xfrm>
            <a:off x="152400" y="152400"/>
            <a:ext cx="8839202" cy="3725702"/>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52"/>
          <p:cNvSpPr txBox="1"/>
          <p:nvPr/>
        </p:nvSpPr>
        <p:spPr>
          <a:xfrm>
            <a:off x="1391650" y="258275"/>
            <a:ext cx="7228200" cy="410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Political Parties in Nepal – Social Positions</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r>
              <a:rPr b="1" i="0" lang="en" sz="1500" u="none" cap="none" strike="noStrike">
                <a:solidFill>
                  <a:srgbClr val="000000"/>
                </a:solidFill>
                <a:latin typeface="Arial"/>
                <a:ea typeface="Arial"/>
                <a:cs typeface="Arial"/>
                <a:sym typeface="Arial"/>
              </a:rPr>
              <a:t>Nepali Congress</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Ideology: Democratic socialism, liberal democracy</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Social Position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Middle class and urban population</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Democratic activists and intellectuals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Business communities and professionals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Some rural farmers and traditional elites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Characteristics</a:t>
            </a:r>
            <a:r>
              <a:rPr b="0" i="0" lang="en" sz="1500" u="none" cap="none" strike="noStrike">
                <a:solidFill>
                  <a:srgbClr val="000000"/>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Historically linked with the democratic movement against the Rana regime.</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Promotes parliamentary democracy, civil liberties and market-oriented economy.</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53"/>
          <p:cNvSpPr txBox="1"/>
          <p:nvPr/>
        </p:nvSpPr>
        <p:spPr>
          <a:xfrm>
            <a:off x="1646074" y="736300"/>
            <a:ext cx="7216500" cy="314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Communist Party of Nepal (Unified Marxist–Leninist)</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Ideology: Marxism–Leninism with multiparty democracy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Social Position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Working class and lower middle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Government employees and teachers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Rural farmers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Left leaning intellectuals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Characteristics</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Advocates social justice, economic equality and national development.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Strong organizational structure across rural and urban areas.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54"/>
          <p:cNvSpPr txBox="1"/>
          <p:nvPr/>
        </p:nvSpPr>
        <p:spPr>
          <a:xfrm>
            <a:off x="1738594" y="597521"/>
            <a:ext cx="6530400" cy="335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Communist Party of Nepal (Maoist Centre)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Ideology: Maoism / Left revolutionary ideology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Social Position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Rural poor and marginalized communities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Ethnic minorities (Janajati)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Dalits and disadvantaged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Youth and former combatants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Characteristics</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Emerged from the Nepalese Civil War.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Strongly supports social transformation, inclusion and federalism.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55"/>
          <p:cNvSpPr txBox="1"/>
          <p:nvPr/>
        </p:nvSpPr>
        <p:spPr>
          <a:xfrm>
            <a:off x="1472600" y="589811"/>
            <a:ext cx="6075600" cy="2936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Madhesi Janadhikar Forum (and other Madhesi parties)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Ideology: Regionalism and identity-based politics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Social Position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Madhesi communities in the Terai region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Business groups and professionals in Madhes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Regional activists advocating autonomy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Characteristics</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Focus on Madhesi rights, federal autonomy and political inclusion.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Played a major role in identity politics after 2007 Madhes movements.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56"/>
          <p:cNvSpPr txBox="1"/>
          <p:nvPr/>
        </p:nvSpPr>
        <p:spPr>
          <a:xfrm>
            <a:off x="1275997" y="493437"/>
            <a:ext cx="5632200" cy="314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Rastriya Prajatantra Party</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Ideology: Conservatism, monarchy and Hindu state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Social Position</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Traditional elites and royalists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Conservative rural communities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Hindu religious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Characteristics</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Advocates restoration of the monarchy and Hindu state.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57"/>
          <p:cNvSpPr txBox="1"/>
          <p:nvPr/>
        </p:nvSpPr>
        <p:spPr>
          <a:xfrm>
            <a:off x="867369" y="439467"/>
            <a:ext cx="7305300" cy="399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Rastriya Swatantra Party (Nepal Independent Party)</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Ideology: Reformist, anti-corruption, good governance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Social Position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Urban middle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Youth and first time voters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Professionals and entrepreneurs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Educated diaspora returnees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Citizens dissatisfied with traditional parties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Characteristics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Emerged as an alternative to traditional parties like the Nepali Congress and Communist Party of Nepal (Unified Marxist Leninist).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Strong support in urban areas such as Kathmandu and other major cities.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Focus on transparency, administrative reform and efficient governance.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16"/>
          <p:cNvPicPr preferRelativeResize="0"/>
          <p:nvPr/>
        </p:nvPicPr>
        <p:blipFill rotWithShape="1">
          <a:blip r:embed="rId3">
            <a:alphaModFix/>
          </a:blip>
          <a:srcRect b="0" l="0" r="0" t="0"/>
          <a:stretch/>
        </p:blipFill>
        <p:spPr>
          <a:xfrm>
            <a:off x="152400" y="152400"/>
            <a:ext cx="8839202" cy="47293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7"/>
          <p:cNvPicPr preferRelativeResize="0"/>
          <p:nvPr/>
        </p:nvPicPr>
        <p:blipFill rotWithShape="1">
          <a:blip r:embed="rId3">
            <a:alphaModFix/>
          </a:blip>
          <a:srcRect b="0" l="0" r="0" t="0"/>
          <a:stretch/>
        </p:blipFill>
        <p:spPr>
          <a:xfrm>
            <a:off x="152400" y="152400"/>
            <a:ext cx="8839200" cy="46855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8"/>
          <p:cNvPicPr preferRelativeResize="0"/>
          <p:nvPr/>
        </p:nvPicPr>
        <p:blipFill rotWithShape="1">
          <a:blip r:embed="rId3">
            <a:alphaModFix/>
          </a:blip>
          <a:srcRect b="0" l="0" r="0" t="0"/>
          <a:stretch/>
        </p:blipFill>
        <p:spPr>
          <a:xfrm>
            <a:off x="152400" y="152400"/>
            <a:ext cx="8839200" cy="47740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rotWithShape="1">
          <a:blip r:embed="rId3">
            <a:alphaModFix/>
          </a:blip>
          <a:srcRect b="0" l="0" r="0" t="0"/>
          <a:stretch/>
        </p:blipFill>
        <p:spPr>
          <a:xfrm>
            <a:off x="228600" y="152400"/>
            <a:ext cx="8839197" cy="47627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2"/>
          <p:cNvSpPr txBox="1"/>
          <p:nvPr>
            <p:ph type="title"/>
          </p:nvPr>
        </p:nvSpPr>
        <p:spPr>
          <a:xfrm>
            <a:off x="311700" y="300690"/>
            <a:ext cx="8520600" cy="26649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Unit- I</a:t>
            </a:r>
            <a:endParaRPr/>
          </a:p>
          <a:p>
            <a:pPr indent="0" lvl="0" marL="0" rtl="0" algn="ctr">
              <a:lnSpc>
                <a:spcPct val="100000"/>
              </a:lnSpc>
              <a:spcBef>
                <a:spcPts val="0"/>
              </a:spcBef>
              <a:spcAft>
                <a:spcPts val="0"/>
              </a:spcAft>
              <a:buSzPts val="3600"/>
              <a:buNone/>
            </a:pPr>
            <a:r>
              <a:t/>
            </a:r>
            <a:endParaRPr/>
          </a:p>
          <a:p>
            <a:pPr indent="0" lvl="0" marL="0" rtl="0" algn="ctr">
              <a:lnSpc>
                <a:spcPct val="100000"/>
              </a:lnSpc>
              <a:spcBef>
                <a:spcPts val="0"/>
              </a:spcBef>
              <a:spcAft>
                <a:spcPts val="0"/>
              </a:spcAft>
              <a:buSzPts val="3600"/>
              <a:buNone/>
            </a:pPr>
            <a:r>
              <a:rPr lang="en"/>
              <a:t>Foundation and Determinant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0"/>
          <p:cNvPicPr preferRelativeResize="0"/>
          <p:nvPr/>
        </p:nvPicPr>
        <p:blipFill rotWithShape="1">
          <a:blip r:embed="rId3">
            <a:alphaModFix/>
          </a:blip>
          <a:srcRect b="0" l="0" r="0" t="0"/>
          <a:stretch/>
        </p:blipFill>
        <p:spPr>
          <a:xfrm>
            <a:off x="152400" y="152400"/>
            <a:ext cx="8839197" cy="47627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1"/>
          <p:cNvPicPr preferRelativeResize="0"/>
          <p:nvPr/>
        </p:nvPicPr>
        <p:blipFill rotWithShape="1">
          <a:blip r:embed="rId3">
            <a:alphaModFix/>
          </a:blip>
          <a:srcRect b="0" l="0" r="0" t="0"/>
          <a:stretch/>
        </p:blipFill>
        <p:spPr>
          <a:xfrm>
            <a:off x="0" y="128788"/>
            <a:ext cx="8839201" cy="47571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2"/>
          <p:cNvPicPr preferRelativeResize="0"/>
          <p:nvPr/>
        </p:nvPicPr>
        <p:blipFill rotWithShape="1">
          <a:blip r:embed="rId3">
            <a:alphaModFix/>
          </a:blip>
          <a:srcRect b="0" l="0" r="0" t="0"/>
          <a:stretch/>
        </p:blipFill>
        <p:spPr>
          <a:xfrm>
            <a:off x="152400" y="152400"/>
            <a:ext cx="8839200" cy="364759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3"/>
          <p:cNvPicPr preferRelativeResize="0"/>
          <p:nvPr/>
        </p:nvPicPr>
        <p:blipFill rotWithShape="1">
          <a:blip r:embed="rId3">
            <a:alphaModFix/>
          </a:blip>
          <a:srcRect b="0" l="0" r="0" t="0"/>
          <a:stretch/>
        </p:blipFill>
        <p:spPr>
          <a:xfrm>
            <a:off x="152400" y="152400"/>
            <a:ext cx="8839202" cy="471836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4"/>
          <p:cNvPicPr preferRelativeResize="0"/>
          <p:nvPr/>
        </p:nvPicPr>
        <p:blipFill rotWithShape="1">
          <a:blip r:embed="rId3">
            <a:alphaModFix/>
          </a:blip>
          <a:srcRect b="0" l="0" r="0" t="0"/>
          <a:stretch/>
        </p:blipFill>
        <p:spPr>
          <a:xfrm>
            <a:off x="210225" y="268049"/>
            <a:ext cx="8839197" cy="37173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5"/>
          <p:cNvPicPr preferRelativeResize="0"/>
          <p:nvPr/>
        </p:nvPicPr>
        <p:blipFill rotWithShape="1">
          <a:blip r:embed="rId3">
            <a:alphaModFix/>
          </a:blip>
          <a:srcRect b="0" l="0" r="0" t="0"/>
          <a:stretch/>
        </p:blipFill>
        <p:spPr>
          <a:xfrm>
            <a:off x="152400" y="152400"/>
            <a:ext cx="8512898" cy="4838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6"/>
          <p:cNvPicPr preferRelativeResize="0"/>
          <p:nvPr/>
        </p:nvPicPr>
        <p:blipFill rotWithShape="1">
          <a:blip r:embed="rId3">
            <a:alphaModFix/>
          </a:blip>
          <a:srcRect b="0" l="0" r="0" t="0"/>
          <a:stretch/>
        </p:blipFill>
        <p:spPr>
          <a:xfrm>
            <a:off x="152400" y="152400"/>
            <a:ext cx="8839199" cy="235712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7"/>
          <p:cNvPicPr preferRelativeResize="0"/>
          <p:nvPr/>
        </p:nvPicPr>
        <p:blipFill rotWithShape="1">
          <a:blip r:embed="rId3">
            <a:alphaModFix/>
          </a:blip>
          <a:srcRect b="0" l="0" r="0" t="0"/>
          <a:stretch/>
        </p:blipFill>
        <p:spPr>
          <a:xfrm>
            <a:off x="152400" y="152400"/>
            <a:ext cx="6096000" cy="3429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8"/>
          <p:cNvPicPr preferRelativeResize="0"/>
          <p:nvPr/>
        </p:nvPicPr>
        <p:blipFill rotWithShape="1">
          <a:blip r:embed="rId3">
            <a:alphaModFix/>
          </a:blip>
          <a:srcRect b="0" l="0" r="0" t="0"/>
          <a:stretch/>
        </p:blipFill>
        <p:spPr>
          <a:xfrm>
            <a:off x="152400" y="152400"/>
            <a:ext cx="8839200" cy="47740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9"/>
          <p:cNvPicPr preferRelativeResize="0"/>
          <p:nvPr/>
        </p:nvPicPr>
        <p:blipFill rotWithShape="1">
          <a:blip r:embed="rId3">
            <a:alphaModFix/>
          </a:blip>
          <a:srcRect b="0" l="0" r="0" t="0"/>
          <a:stretch/>
        </p:blipFill>
        <p:spPr>
          <a:xfrm>
            <a:off x="83010" y="237209"/>
            <a:ext cx="8748867"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3"/>
          <p:cNvPicPr preferRelativeResize="0"/>
          <p:nvPr/>
        </p:nvPicPr>
        <p:blipFill rotWithShape="1">
          <a:blip r:embed="rId3">
            <a:alphaModFix/>
          </a:blip>
          <a:srcRect b="0" l="0" r="0" t="0"/>
          <a:stretch/>
        </p:blipFill>
        <p:spPr>
          <a:xfrm>
            <a:off x="241062" y="1522705"/>
            <a:ext cx="8540575" cy="1557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0"/>
          <p:cNvPicPr preferRelativeResize="0"/>
          <p:nvPr/>
        </p:nvPicPr>
        <p:blipFill rotWithShape="1">
          <a:blip r:embed="rId3">
            <a:alphaModFix/>
          </a:blip>
          <a:srcRect b="0" l="0" r="0" t="0"/>
          <a:stretch/>
        </p:blipFill>
        <p:spPr>
          <a:xfrm>
            <a:off x="152400" y="152400"/>
            <a:ext cx="8839200" cy="4292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1"/>
          <p:cNvPicPr preferRelativeResize="0"/>
          <p:nvPr/>
        </p:nvPicPr>
        <p:blipFill rotWithShape="1">
          <a:blip r:embed="rId3">
            <a:alphaModFix/>
          </a:blip>
          <a:srcRect b="0" l="0" r="0" t="0"/>
          <a:stretch/>
        </p:blipFill>
        <p:spPr>
          <a:xfrm>
            <a:off x="152400" y="152400"/>
            <a:ext cx="8839200" cy="476905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2"/>
          <p:cNvPicPr preferRelativeResize="0"/>
          <p:nvPr/>
        </p:nvPicPr>
        <p:blipFill rotWithShape="1">
          <a:blip r:embed="rId3">
            <a:alphaModFix/>
          </a:blip>
          <a:srcRect b="0" l="0" r="0" t="0"/>
          <a:stretch/>
        </p:blipFill>
        <p:spPr>
          <a:xfrm>
            <a:off x="152400" y="152400"/>
            <a:ext cx="8839198" cy="42529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3"/>
          <p:cNvPicPr preferRelativeResize="0"/>
          <p:nvPr/>
        </p:nvPicPr>
        <p:blipFill rotWithShape="1">
          <a:blip r:embed="rId3">
            <a:alphaModFix/>
          </a:blip>
          <a:srcRect b="0" l="0" r="0" t="0"/>
          <a:stretch/>
        </p:blipFill>
        <p:spPr>
          <a:xfrm>
            <a:off x="152400" y="152400"/>
            <a:ext cx="8839200" cy="47740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4"/>
          <p:cNvPicPr preferRelativeResize="0"/>
          <p:nvPr/>
        </p:nvPicPr>
        <p:blipFill rotWithShape="1">
          <a:blip r:embed="rId3">
            <a:alphaModFix/>
          </a:blip>
          <a:srcRect b="0" l="0" r="0" t="0"/>
          <a:stretch/>
        </p:blipFill>
        <p:spPr>
          <a:xfrm>
            <a:off x="152400" y="152400"/>
            <a:ext cx="8839200" cy="36475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5"/>
          <p:cNvPicPr preferRelativeResize="0"/>
          <p:nvPr/>
        </p:nvPicPr>
        <p:blipFill rotWithShape="1">
          <a:blip r:embed="rId3">
            <a:alphaModFix/>
          </a:blip>
          <a:srcRect b="0" l="0" r="0" t="0"/>
          <a:stretch/>
        </p:blipFill>
        <p:spPr>
          <a:xfrm>
            <a:off x="152400" y="152400"/>
            <a:ext cx="8839203" cy="21591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6"/>
          <p:cNvPicPr preferRelativeResize="0"/>
          <p:nvPr/>
        </p:nvPicPr>
        <p:blipFill rotWithShape="1">
          <a:blip r:embed="rId3">
            <a:alphaModFix/>
          </a:blip>
          <a:srcRect b="0" l="0" r="0" t="0"/>
          <a:stretch/>
        </p:blipFill>
        <p:spPr>
          <a:xfrm>
            <a:off x="152400" y="152400"/>
            <a:ext cx="8728429" cy="4838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7"/>
          <p:cNvPicPr preferRelativeResize="0"/>
          <p:nvPr/>
        </p:nvPicPr>
        <p:blipFill rotWithShape="1">
          <a:blip r:embed="rId3">
            <a:alphaModFix/>
          </a:blip>
          <a:srcRect b="0" l="0" r="0" t="0"/>
          <a:stretch/>
        </p:blipFill>
        <p:spPr>
          <a:xfrm>
            <a:off x="152400" y="152400"/>
            <a:ext cx="8748867" cy="48387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8"/>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9"/>
          <p:cNvPicPr preferRelativeResize="0"/>
          <p:nvPr/>
        </p:nvPicPr>
        <p:blipFill rotWithShape="1">
          <a:blip r:embed="rId3">
            <a:alphaModFix/>
          </a:blip>
          <a:srcRect b="0" l="0" r="0" t="0"/>
          <a:stretch/>
        </p:blipFill>
        <p:spPr>
          <a:xfrm>
            <a:off x="152400" y="152400"/>
            <a:ext cx="8779814" cy="4838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4"/>
          <p:cNvPicPr preferRelativeResize="0"/>
          <p:nvPr/>
        </p:nvPicPr>
        <p:blipFill rotWithShape="1">
          <a:blip r:embed="rId3">
            <a:alphaModFix/>
          </a:blip>
          <a:srcRect b="0" l="0" r="0" t="0"/>
          <a:stretch/>
        </p:blipFill>
        <p:spPr>
          <a:xfrm>
            <a:off x="152400" y="152400"/>
            <a:ext cx="8887525" cy="48387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0"/>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1"/>
          <p:cNvPicPr preferRelativeResize="0"/>
          <p:nvPr/>
        </p:nvPicPr>
        <p:blipFill rotWithShape="1">
          <a:blip r:embed="rId3">
            <a:alphaModFix/>
          </a:blip>
          <a:srcRect b="0" l="0" r="0" t="0"/>
          <a:stretch/>
        </p:blipFill>
        <p:spPr>
          <a:xfrm>
            <a:off x="152400" y="152400"/>
            <a:ext cx="8748867" cy="48387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42"/>
          <p:cNvPicPr preferRelativeResize="0"/>
          <p:nvPr/>
        </p:nvPicPr>
        <p:blipFill rotWithShape="1">
          <a:blip r:embed="rId3">
            <a:alphaModFix/>
          </a:blip>
          <a:srcRect b="0" l="0" r="0" t="0"/>
          <a:stretch/>
        </p:blipFill>
        <p:spPr>
          <a:xfrm>
            <a:off x="152400" y="152400"/>
            <a:ext cx="8839198" cy="3677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3"/>
          <p:cNvPicPr preferRelativeResize="0"/>
          <p:nvPr/>
        </p:nvPicPr>
        <p:blipFill rotWithShape="1">
          <a:blip r:embed="rId3">
            <a:alphaModFix/>
          </a:blip>
          <a:srcRect b="0" l="0" r="0" t="0"/>
          <a:stretch/>
        </p:blipFill>
        <p:spPr>
          <a:xfrm>
            <a:off x="152400" y="152400"/>
            <a:ext cx="8748867" cy="48387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4"/>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5"/>
          <p:cNvPicPr preferRelativeResize="0"/>
          <p:nvPr/>
        </p:nvPicPr>
        <p:blipFill rotWithShape="1">
          <a:blip r:embed="rId3">
            <a:alphaModFix/>
          </a:blip>
          <a:srcRect b="0" l="0" r="0" t="0"/>
          <a:stretch/>
        </p:blipFill>
        <p:spPr>
          <a:xfrm>
            <a:off x="152400" y="152400"/>
            <a:ext cx="8190052" cy="48386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6"/>
          <p:cNvPicPr preferRelativeResize="0"/>
          <p:nvPr/>
        </p:nvPicPr>
        <p:blipFill rotWithShape="1">
          <a:blip r:embed="rId3">
            <a:alphaModFix/>
          </a:blip>
          <a:srcRect b="0" l="0" r="0" t="0"/>
          <a:stretch/>
        </p:blipFill>
        <p:spPr>
          <a:xfrm>
            <a:off x="152400" y="152400"/>
            <a:ext cx="8839197" cy="441431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47"/>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8"/>
          <p:cNvPicPr preferRelativeResize="0"/>
          <p:nvPr/>
        </p:nvPicPr>
        <p:blipFill rotWithShape="1">
          <a:blip r:embed="rId3">
            <a:alphaModFix/>
          </a:blip>
          <a:srcRect b="0" l="0" r="0" t="0"/>
          <a:stretch/>
        </p:blipFill>
        <p:spPr>
          <a:xfrm>
            <a:off x="152400" y="152400"/>
            <a:ext cx="8210550" cy="4838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9"/>
          <p:cNvPicPr preferRelativeResize="0"/>
          <p:nvPr/>
        </p:nvPicPr>
        <p:blipFill rotWithShape="1">
          <a:blip r:embed="rId3">
            <a:alphaModFix/>
          </a:blip>
          <a:srcRect b="0" l="0" r="0" t="0"/>
          <a:stretch/>
        </p:blipFill>
        <p:spPr>
          <a:xfrm>
            <a:off x="152400" y="152400"/>
            <a:ext cx="8839197" cy="45727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5"/>
          <p:cNvPicPr preferRelativeResize="0"/>
          <p:nvPr/>
        </p:nvPicPr>
        <p:blipFill rotWithShape="1">
          <a:blip r:embed="rId3">
            <a:alphaModFix/>
          </a:blip>
          <a:srcRect b="0" l="0" r="0" t="0"/>
          <a:stretch/>
        </p:blipFill>
        <p:spPr>
          <a:xfrm>
            <a:off x="152400" y="209813"/>
            <a:ext cx="8839201" cy="472386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50"/>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51"/>
          <p:cNvPicPr preferRelativeResize="0"/>
          <p:nvPr/>
        </p:nvPicPr>
        <p:blipFill rotWithShape="1">
          <a:blip r:embed="rId3">
            <a:alphaModFix/>
          </a:blip>
          <a:srcRect b="0" l="0" r="0" t="0"/>
          <a:stretch/>
        </p:blipFill>
        <p:spPr>
          <a:xfrm>
            <a:off x="152400" y="152400"/>
            <a:ext cx="8839197" cy="482046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52"/>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53"/>
          <p:cNvPicPr preferRelativeResize="0"/>
          <p:nvPr/>
        </p:nvPicPr>
        <p:blipFill rotWithShape="1">
          <a:blip r:embed="rId3">
            <a:alphaModFix/>
          </a:blip>
          <a:srcRect b="0" l="0" r="0" t="0"/>
          <a:stretch/>
        </p:blipFill>
        <p:spPr>
          <a:xfrm>
            <a:off x="152400" y="152400"/>
            <a:ext cx="8839197" cy="413974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54"/>
          <p:cNvPicPr preferRelativeResize="0"/>
          <p:nvPr/>
        </p:nvPicPr>
        <p:blipFill rotWithShape="1">
          <a:blip r:embed="rId3">
            <a:alphaModFix/>
          </a:blip>
          <a:srcRect b="0" l="0" r="0" t="0"/>
          <a:stretch/>
        </p:blipFill>
        <p:spPr>
          <a:xfrm>
            <a:off x="152400" y="152400"/>
            <a:ext cx="8839197" cy="441431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55"/>
          <p:cNvPicPr preferRelativeResize="0"/>
          <p:nvPr/>
        </p:nvPicPr>
        <p:blipFill rotWithShape="1">
          <a:blip r:embed="rId3">
            <a:alphaModFix/>
          </a:blip>
          <a:srcRect b="0" l="0" r="0" t="0"/>
          <a:stretch/>
        </p:blipFill>
        <p:spPr>
          <a:xfrm>
            <a:off x="152400" y="152400"/>
            <a:ext cx="8839197" cy="368563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6"/>
          <p:cNvSpPr txBox="1"/>
          <p:nvPr/>
        </p:nvSpPr>
        <p:spPr>
          <a:xfrm>
            <a:off x="454875" y="1037002"/>
            <a:ext cx="8106900" cy="166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Political Transformation in Nepal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Political transformation in Nepal refers to the major changes in the country’s political system, governance structures and power relations over time. Nepal has experienced a remarkable transition from an absolute monarchy to a federal democratic republic. This transformation has been shaped by popular movements, constitutional reforms, armed conflict, and the restructuring of the state.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7"/>
          <p:cNvSpPr txBox="1"/>
          <p:nvPr/>
        </p:nvSpPr>
        <p:spPr>
          <a:xfrm>
            <a:off x="289123" y="944469"/>
            <a:ext cx="8808600" cy="314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Early Political Structure: Monarchy and Rana Rule (Before 1951)</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Before the mid-twentieth century, Nepal was governed under a monarchical system. From 1846 to 1951, the country was dominated by the hereditary Rana oligarchy established after the Kot Massacre. The Rana prime ministers held real power while the monarchy remained symbolic.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characteristics of this period:</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Centralized authoritarian rule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Lack of democratic institutions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Isolation from international politics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Limited political participation of citizens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Political transformation began when democratic movements emerged against the Rana regime, supported by political parties and exiled leaders.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8"/>
          <p:cNvSpPr txBox="1"/>
          <p:nvPr/>
        </p:nvSpPr>
        <p:spPr>
          <a:xfrm>
            <a:off x="0" y="0"/>
            <a:ext cx="8037600" cy="314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Panchayat Era (1960–1990)</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 1960, King Mahendra dissolved parliament and banned political parties, introducing the Panchayat system. This system claimed to be a partyless democracy but was essentially a centralized monarchical 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Features of the Panchayat system:</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Partyless political structure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Strong royal authority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Limited political freedoms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Centralized governance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While the system aimed at stability and development, it suppressed political rights and opposition voices.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9"/>
          <p:cNvSpPr txBox="1"/>
          <p:nvPr/>
        </p:nvSpPr>
        <p:spPr>
          <a:xfrm>
            <a:off x="0" y="0"/>
            <a:ext cx="8947500" cy="272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People’s Movement of 1990 and Constitutional Monarchy</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 major turning point came with the People’s Movement of 1990 (Jana Andolan I). Political parties and civil society mobilized against the Panchayat 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Results of the 1990 movement:</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Restoration of multiparty democracy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Promulgation of the Constitution of Nepal 1990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Establishment of constitutional monarchy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Expansion of civil liberties and political rights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However, governance challenges, corruption, and inequality persisted.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6"/>
          <p:cNvPicPr preferRelativeResize="0"/>
          <p:nvPr/>
        </p:nvPicPr>
        <p:blipFill rotWithShape="1">
          <a:blip r:embed="rId3">
            <a:alphaModFix/>
          </a:blip>
          <a:srcRect b="0" l="0" r="0" t="0"/>
          <a:stretch/>
        </p:blipFill>
        <p:spPr>
          <a:xfrm>
            <a:off x="102275" y="247750"/>
            <a:ext cx="8783451" cy="46777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60"/>
          <p:cNvSpPr txBox="1"/>
          <p:nvPr/>
        </p:nvSpPr>
        <p:spPr>
          <a:xfrm>
            <a:off x="88664" y="219734"/>
            <a:ext cx="7999200" cy="2936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Maoist Insurgency (1996–2006)</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Nepal faced another major transformation during the Nepalese Civil War launched by the Communist Party of Nepal (Maoist) in 1996. The insurgency aimed to abolish monarchy and establish a republican state.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Impacts</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Over 17,000 deaths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Weakening of state institutions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Rise of republican and federal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Increased demand for social inclusion and restructuring of the state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conflict significantly reshaped Nepal’s political landscape.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1"/>
          <p:cNvSpPr txBox="1"/>
          <p:nvPr/>
        </p:nvSpPr>
        <p:spPr>
          <a:xfrm>
            <a:off x="0" y="0"/>
            <a:ext cx="7991400" cy="251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People’s Movement of 2006 and the End of Monarchy</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People’s Movement of 2006 (Jana Andolan II) was a historic uprising against the direct rule of King Gyanendra.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Major outcomes: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Restoration of parliament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Comprehensive Peace Agreement between the government and Maoists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Beginning of the peace process and democratic transition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This movement ultimately led to the abolition of the monarchy.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62"/>
          <p:cNvSpPr txBox="1"/>
          <p:nvPr/>
        </p:nvSpPr>
        <p:spPr>
          <a:xfrm>
            <a:off x="942588" y="1148782"/>
            <a:ext cx="7258800" cy="251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Establishment of the Federal Democratic Republic (2008)</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 2008, the Constituent Assembly of Nepal declared Nepal a Federal Democratic Republic, formally ending the 240-year monarchy.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changes: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Abolition of the monarchy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Establishment of republican governance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Commitment to federalism, inclusion  and secularism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This marked one of the most significant transformations in Nepal’s political history.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3"/>
          <p:cNvSpPr txBox="1"/>
          <p:nvPr/>
        </p:nvSpPr>
        <p:spPr>
          <a:xfrm>
            <a:off x="134924" y="751720"/>
            <a:ext cx="8477100" cy="272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New Constitution and Federal System (2015)</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Another milestone was the promulgation of the Constitution of Nepal 2015. The constitution institutionalized major structural changes.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features: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Federal system with three levels of government (federal, provincial, local)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Secular state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Inclusion and proportional representation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Fundamental rights for citizens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Nepal was reorganized into seven provinces, reshaping the state structure.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4"/>
          <p:cNvSpPr txBox="1"/>
          <p:nvPr/>
        </p:nvSpPr>
        <p:spPr>
          <a:xfrm>
            <a:off x="215879" y="1148782"/>
            <a:ext cx="7887300" cy="2936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Contemporary Political Transformation</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Today, Nepal’s political transformation continues through democratic consolidation and governance reforms.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issues</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Stability of coalition governments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Implementation of federalism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Economic development and governance reforms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Role of political parties and civil society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Managing identity and inclusion politics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Despite challenges, Nepal has moved significantly toward democratic governance.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5"/>
          <p:cNvSpPr txBox="1"/>
          <p:nvPr/>
        </p:nvSpPr>
        <p:spPr>
          <a:xfrm>
            <a:off x="57765" y="0"/>
            <a:ext cx="8847300" cy="4552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 </a:t>
            </a:r>
            <a:r>
              <a:rPr b="1" i="0" lang="en" sz="1000" u="none" cap="none" strike="noStrike">
                <a:solidFill>
                  <a:srgbClr val="000000"/>
                </a:solidFill>
                <a:latin typeface="Arial"/>
                <a:ea typeface="Arial"/>
                <a:cs typeface="Arial"/>
                <a:sym typeface="Arial"/>
              </a:rPr>
              <a:t>Period / Year    			 Major Event                                 		Key Political Change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1846         			Kot Massacre                                 Beginning of the ‘Rana oligarchy’ under Jung Bahadur Rana, hereditary prime   ministers ruled Nepal while the monarchy became symbolic.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1846–1951    			 Rana Regime                                 Authoritarian rule, isolation from global politics, no democratic institutions.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1951          		1951 Nepalese Revolution              End of Rana rule; restoration of monarchy under King Tribhuvan and introduction of democratic politics.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1959        			 First Democratic Election               Parliamentary democracy established; Bishweshwar Prasad Koirala became the first elected Prime Minister.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1960         			 Royal Coup                                   King Mahendra dissolved parliament and banned political parties.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1962–1990    			Panchayat System                            Partyless political system under the monarchy with centralized authority.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1990    				  People’s Movement of 1990 (Jana Andolan I)   End of Panchayat system, restoration of multiparty democracy and constitutional monarchy.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1990       			 Constitution of Nepal 1990                   Institutionalization of parliamentary democracy and civil liberties.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1996–2006   			 Nepalese Civil War                           Armed insurgency led by Communist Party of Nepal (Maoist) demanding republicanism and social restructuring.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2001      			 Nepalese royal massacre                      Death of King Birendra and royal family,  King Gyanendra became king, intensifying political crisis.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2006         			People’s Movement of 2006 (Jana Andolan II)  Restoration of parliament; monarchy’s power drastically reduced.                                                                        2006        			Comprehensive Peace Accord                   End of the civil war, Maoists entered mainstream politics.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2008         			 Republic Declaration                         Constituent Assembly of Nepal abolished the monarchy and declared Nepal a Federal Democratic Republic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2015          			Constitution of Nepal 2015                   Establishment of a federal democratic system with seven provinces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2017          			First Federal Elections                      Implementation of federal governance at federal, provincial and local levels.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2020–Present  			Democratic Consolidation                     Ongoing debates on federalism, political stability, coalition governments and governance reforms.              </a:t>
            </a:r>
            <a:r>
              <a:rPr b="1" i="0" lang="en" sz="900" u="none" cap="none" strike="noStrike">
                <a:solidFill>
                  <a:srgbClr val="000000"/>
                </a:solidFill>
                <a:latin typeface="Arial"/>
                <a:ea typeface="Arial"/>
                <a:cs typeface="Arial"/>
                <a:sym typeface="Arial"/>
              </a:rPr>
              <a:t>                        </a:t>
            </a:r>
            <a:endParaRPr b="1" i="0" sz="9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6"/>
          <p:cNvSpPr txBox="1"/>
          <p:nvPr/>
        </p:nvSpPr>
        <p:spPr>
          <a:xfrm>
            <a:off x="747865" y="1503440"/>
            <a:ext cx="7081500" cy="213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Unit II : Nepali Politics in Transition</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2.1 Socio-political Movements for Democracy</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2.2 Decade Long Maoist Insurgency and Peace Process</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2.3 Election for Constituent Assembly</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2.4 New Constitution Making Process</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67"/>
          <p:cNvPicPr preferRelativeResize="0"/>
          <p:nvPr/>
        </p:nvPicPr>
        <p:blipFill rotWithShape="1">
          <a:blip r:embed="rId3">
            <a:alphaModFix/>
          </a:blip>
          <a:srcRect b="0" l="0" r="0" t="0"/>
          <a:stretch/>
        </p:blipFill>
        <p:spPr>
          <a:xfrm>
            <a:off x="152400" y="152400"/>
            <a:ext cx="8749289" cy="48387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68"/>
          <p:cNvPicPr preferRelativeResize="0"/>
          <p:nvPr/>
        </p:nvPicPr>
        <p:blipFill rotWithShape="1">
          <a:blip r:embed="rId3">
            <a:alphaModFix/>
          </a:blip>
          <a:srcRect b="0" l="0" r="0" t="0"/>
          <a:stretch/>
        </p:blipFill>
        <p:spPr>
          <a:xfrm>
            <a:off x="152400" y="152400"/>
            <a:ext cx="8517303" cy="48387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69"/>
          <p:cNvPicPr preferRelativeResize="0"/>
          <p:nvPr/>
        </p:nvPicPr>
        <p:blipFill rotWithShape="1">
          <a:blip r:embed="rId3">
            <a:alphaModFix/>
          </a:blip>
          <a:srcRect b="0" l="0" r="0" t="0"/>
          <a:stretch/>
        </p:blipFill>
        <p:spPr>
          <a:xfrm>
            <a:off x="152400" y="152400"/>
            <a:ext cx="8839202" cy="36647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7"/>
          <p:cNvPicPr preferRelativeResize="0"/>
          <p:nvPr/>
        </p:nvPicPr>
        <p:blipFill rotWithShape="1">
          <a:blip r:embed="rId3">
            <a:alphaModFix/>
          </a:blip>
          <a:srcRect b="0" l="0" r="0" t="0"/>
          <a:stretch/>
        </p:blipFill>
        <p:spPr>
          <a:xfrm>
            <a:off x="152400" y="152400"/>
            <a:ext cx="8839202" cy="366478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70"/>
          <p:cNvPicPr preferRelativeResize="0"/>
          <p:nvPr/>
        </p:nvPicPr>
        <p:blipFill rotWithShape="1">
          <a:blip r:embed="rId3">
            <a:alphaModFix/>
          </a:blip>
          <a:srcRect b="0" l="0" r="0" t="0"/>
          <a:stretch/>
        </p:blipFill>
        <p:spPr>
          <a:xfrm>
            <a:off x="152400" y="152400"/>
            <a:ext cx="8839200" cy="477400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71"/>
          <p:cNvPicPr preferRelativeResize="0"/>
          <p:nvPr/>
        </p:nvPicPr>
        <p:blipFill rotWithShape="1">
          <a:blip r:embed="rId3">
            <a:alphaModFix/>
          </a:blip>
          <a:srcRect b="0" l="0" r="0" t="0"/>
          <a:stretch/>
        </p:blipFill>
        <p:spPr>
          <a:xfrm>
            <a:off x="152400" y="152400"/>
            <a:ext cx="8839199" cy="374452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72"/>
          <p:cNvPicPr preferRelativeResize="0"/>
          <p:nvPr/>
        </p:nvPicPr>
        <p:blipFill rotWithShape="1">
          <a:blip r:embed="rId3">
            <a:alphaModFix/>
          </a:blip>
          <a:srcRect b="0" l="0" r="0" t="0"/>
          <a:stretch/>
        </p:blipFill>
        <p:spPr>
          <a:xfrm>
            <a:off x="152400" y="152400"/>
            <a:ext cx="8839197" cy="368563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73"/>
          <p:cNvPicPr preferRelativeResize="0"/>
          <p:nvPr/>
        </p:nvPicPr>
        <p:blipFill rotWithShape="1">
          <a:blip r:embed="rId3">
            <a:alphaModFix/>
          </a:blip>
          <a:srcRect b="0" l="0" r="0" t="0"/>
          <a:stretch/>
        </p:blipFill>
        <p:spPr>
          <a:xfrm>
            <a:off x="152400" y="152400"/>
            <a:ext cx="8839199" cy="373234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74"/>
          <p:cNvPicPr preferRelativeResize="0"/>
          <p:nvPr/>
        </p:nvPicPr>
        <p:blipFill rotWithShape="1">
          <a:blip r:embed="rId3">
            <a:alphaModFix/>
          </a:blip>
          <a:srcRect b="0" l="0" r="0" t="0"/>
          <a:stretch/>
        </p:blipFill>
        <p:spPr>
          <a:xfrm>
            <a:off x="152400" y="152400"/>
            <a:ext cx="8839200" cy="469102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75"/>
          <p:cNvPicPr preferRelativeResize="0"/>
          <p:nvPr/>
        </p:nvPicPr>
        <p:blipFill rotWithShape="1">
          <a:blip r:embed="rId3">
            <a:alphaModFix/>
          </a:blip>
          <a:srcRect b="0" l="0" r="0" t="0"/>
          <a:stretch/>
        </p:blipFill>
        <p:spPr>
          <a:xfrm>
            <a:off x="152400" y="152400"/>
            <a:ext cx="8839202" cy="375772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76"/>
          <p:cNvPicPr preferRelativeResize="0"/>
          <p:nvPr/>
        </p:nvPicPr>
        <p:blipFill rotWithShape="1">
          <a:blip r:embed="rId3">
            <a:alphaModFix/>
          </a:blip>
          <a:srcRect b="0" l="0" r="0" t="0"/>
          <a:stretch/>
        </p:blipFill>
        <p:spPr>
          <a:xfrm>
            <a:off x="152400" y="152400"/>
            <a:ext cx="8839199" cy="368386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77"/>
          <p:cNvPicPr preferRelativeResize="0"/>
          <p:nvPr/>
        </p:nvPicPr>
        <p:blipFill rotWithShape="1">
          <a:blip r:embed="rId3">
            <a:alphaModFix/>
          </a:blip>
          <a:srcRect b="0" l="0" r="0" t="0"/>
          <a:stretch/>
        </p:blipFill>
        <p:spPr>
          <a:xfrm>
            <a:off x="152400" y="152400"/>
            <a:ext cx="8839198" cy="36777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78"/>
          <p:cNvPicPr preferRelativeResize="0"/>
          <p:nvPr/>
        </p:nvPicPr>
        <p:blipFill rotWithShape="1">
          <a:blip r:embed="rId3">
            <a:alphaModFix/>
          </a:blip>
          <a:srcRect b="0" l="0" r="0" t="0"/>
          <a:stretch/>
        </p:blipFill>
        <p:spPr>
          <a:xfrm>
            <a:off x="152400" y="152400"/>
            <a:ext cx="8839200" cy="414499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79"/>
          <p:cNvPicPr preferRelativeResize="0"/>
          <p:nvPr/>
        </p:nvPicPr>
        <p:blipFill rotWithShape="1">
          <a:blip r:embed="rId3">
            <a:alphaModFix/>
          </a:blip>
          <a:srcRect b="0" l="0" r="0" t="0"/>
          <a:stretch/>
        </p:blipFill>
        <p:spPr>
          <a:xfrm>
            <a:off x="152400" y="152400"/>
            <a:ext cx="8539463" cy="4838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8"/>
          <p:cNvPicPr preferRelativeResize="0"/>
          <p:nvPr/>
        </p:nvPicPr>
        <p:blipFill rotWithShape="1">
          <a:blip r:embed="rId3">
            <a:alphaModFix/>
          </a:blip>
          <a:srcRect b="0" l="0" r="0" t="0"/>
          <a:stretch/>
        </p:blipFill>
        <p:spPr>
          <a:xfrm>
            <a:off x="152400" y="152400"/>
            <a:ext cx="8839199" cy="367437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80"/>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81"/>
          <p:cNvPicPr preferRelativeResize="0"/>
          <p:nvPr/>
        </p:nvPicPr>
        <p:blipFill rotWithShape="1">
          <a:blip r:embed="rId3">
            <a:alphaModFix/>
          </a:blip>
          <a:srcRect b="0" l="0" r="0" t="0"/>
          <a:stretch/>
        </p:blipFill>
        <p:spPr>
          <a:xfrm>
            <a:off x="152400" y="152400"/>
            <a:ext cx="8839199" cy="371288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82"/>
          <p:cNvPicPr preferRelativeResize="0"/>
          <p:nvPr/>
        </p:nvPicPr>
        <p:blipFill rotWithShape="1">
          <a:blip r:embed="rId3">
            <a:alphaModFix/>
          </a:blip>
          <a:srcRect b="0" l="0" r="0" t="0"/>
          <a:stretch/>
        </p:blipFill>
        <p:spPr>
          <a:xfrm>
            <a:off x="152400" y="152400"/>
            <a:ext cx="8839200" cy="374168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83"/>
          <p:cNvPicPr preferRelativeResize="0"/>
          <p:nvPr/>
        </p:nvPicPr>
        <p:blipFill rotWithShape="1">
          <a:blip r:embed="rId3">
            <a:alphaModFix/>
          </a:blip>
          <a:srcRect b="0" l="0" r="0" t="0"/>
          <a:stretch/>
        </p:blipFill>
        <p:spPr>
          <a:xfrm>
            <a:off x="152400" y="152400"/>
            <a:ext cx="8839199" cy="371288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84"/>
          <p:cNvPicPr preferRelativeResize="0"/>
          <p:nvPr/>
        </p:nvPicPr>
        <p:blipFill rotWithShape="1">
          <a:blip r:embed="rId3">
            <a:alphaModFix/>
          </a:blip>
          <a:srcRect b="0" l="0" r="0" t="0"/>
          <a:stretch/>
        </p:blipFill>
        <p:spPr>
          <a:xfrm>
            <a:off x="152400" y="152400"/>
            <a:ext cx="8839197" cy="371732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85"/>
          <p:cNvSpPr txBox="1"/>
          <p:nvPr/>
        </p:nvSpPr>
        <p:spPr>
          <a:xfrm>
            <a:off x="0" y="0"/>
            <a:ext cx="7617300" cy="256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Contemporary Democratic Movements</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Even after the establishment of democracy, socio-political activism continues in Nepal. Civil society organizations, youth groups, and social movements advocate for:</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Good governance and accountability</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Anti-corruption reforms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Inclusive representation</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Protection of democratic rights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These movements strengthen democratic institutions and encourage political accountability.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86"/>
          <p:cNvSpPr txBox="1"/>
          <p:nvPr/>
        </p:nvSpPr>
        <p:spPr>
          <a:xfrm>
            <a:off x="601376" y="1750159"/>
            <a:ext cx="6977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Decade Long Maoist Insurgency and Peace Process</a:t>
            </a:r>
            <a:endParaRPr b="1" i="0" sz="20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87"/>
          <p:cNvPicPr preferRelativeResize="0"/>
          <p:nvPr/>
        </p:nvPicPr>
        <p:blipFill rotWithShape="1">
          <a:blip r:embed="rId3">
            <a:alphaModFix/>
          </a:blip>
          <a:srcRect b="0" l="0" r="0" t="0"/>
          <a:stretch/>
        </p:blipFill>
        <p:spPr>
          <a:xfrm>
            <a:off x="152400" y="152400"/>
            <a:ext cx="4100433" cy="4838702"/>
          </a:xfrm>
          <a:prstGeom prst="rect">
            <a:avLst/>
          </a:prstGeom>
          <a:noFill/>
          <a:ln>
            <a:noFill/>
          </a:ln>
        </p:spPr>
      </p:pic>
      <p:pic>
        <p:nvPicPr>
          <p:cNvPr id="485" name="Google Shape;485;p87"/>
          <p:cNvPicPr preferRelativeResize="0"/>
          <p:nvPr/>
        </p:nvPicPr>
        <p:blipFill rotWithShape="1">
          <a:blip r:embed="rId4">
            <a:alphaModFix/>
          </a:blip>
          <a:srcRect b="0" l="0" r="0" t="0"/>
          <a:stretch/>
        </p:blipFill>
        <p:spPr>
          <a:xfrm>
            <a:off x="4405233" y="152400"/>
            <a:ext cx="4193328" cy="483870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88"/>
          <p:cNvPicPr preferRelativeResize="0"/>
          <p:nvPr/>
        </p:nvPicPr>
        <p:blipFill rotWithShape="1">
          <a:blip r:embed="rId3">
            <a:alphaModFix/>
          </a:blip>
          <a:srcRect b="0" l="0" r="0" t="0"/>
          <a:stretch/>
        </p:blipFill>
        <p:spPr>
          <a:xfrm>
            <a:off x="152400" y="152400"/>
            <a:ext cx="3849724" cy="4838700"/>
          </a:xfrm>
          <a:prstGeom prst="rect">
            <a:avLst/>
          </a:prstGeom>
          <a:noFill/>
          <a:ln>
            <a:noFill/>
          </a:ln>
        </p:spPr>
      </p:pic>
      <p:pic>
        <p:nvPicPr>
          <p:cNvPr id="491" name="Google Shape;491;p88"/>
          <p:cNvPicPr preferRelativeResize="0"/>
          <p:nvPr/>
        </p:nvPicPr>
        <p:blipFill rotWithShape="1">
          <a:blip r:embed="rId4">
            <a:alphaModFix/>
          </a:blip>
          <a:srcRect b="0" l="0" r="0" t="0"/>
          <a:stretch/>
        </p:blipFill>
        <p:spPr>
          <a:xfrm>
            <a:off x="4154524" y="152400"/>
            <a:ext cx="3907686" cy="48387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89"/>
          <p:cNvPicPr preferRelativeResize="0"/>
          <p:nvPr/>
        </p:nvPicPr>
        <p:blipFill rotWithShape="1">
          <a:blip r:embed="rId3">
            <a:alphaModFix/>
          </a:blip>
          <a:srcRect b="0" l="0" r="0" t="0"/>
          <a:stretch/>
        </p:blipFill>
        <p:spPr>
          <a:xfrm>
            <a:off x="152400" y="152400"/>
            <a:ext cx="3820196" cy="4838698"/>
          </a:xfrm>
          <a:prstGeom prst="rect">
            <a:avLst/>
          </a:prstGeom>
          <a:noFill/>
          <a:ln>
            <a:noFill/>
          </a:ln>
        </p:spPr>
      </p:pic>
      <p:pic>
        <p:nvPicPr>
          <p:cNvPr id="497" name="Google Shape;497;p89"/>
          <p:cNvPicPr preferRelativeResize="0"/>
          <p:nvPr/>
        </p:nvPicPr>
        <p:blipFill rotWithShape="1">
          <a:blip r:embed="rId4">
            <a:alphaModFix/>
          </a:blip>
          <a:srcRect b="0" l="0" r="0" t="0"/>
          <a:stretch/>
        </p:blipFill>
        <p:spPr>
          <a:xfrm>
            <a:off x="4124996" y="152400"/>
            <a:ext cx="4002342"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9"/>
          <p:cNvPicPr preferRelativeResize="0"/>
          <p:nvPr/>
        </p:nvPicPr>
        <p:blipFill rotWithShape="1">
          <a:blip r:embed="rId3">
            <a:alphaModFix/>
          </a:blip>
          <a:srcRect b="0" l="960" r="-960" t="0"/>
          <a:stretch/>
        </p:blipFill>
        <p:spPr>
          <a:xfrm>
            <a:off x="152400" y="228600"/>
            <a:ext cx="8839200" cy="477400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90"/>
          <p:cNvPicPr preferRelativeResize="0"/>
          <p:nvPr/>
        </p:nvPicPr>
        <p:blipFill rotWithShape="1">
          <a:blip r:embed="rId3">
            <a:alphaModFix/>
          </a:blip>
          <a:srcRect b="0" l="0" r="0" t="0"/>
          <a:stretch/>
        </p:blipFill>
        <p:spPr>
          <a:xfrm>
            <a:off x="152400" y="152400"/>
            <a:ext cx="4256011" cy="4838700"/>
          </a:xfrm>
          <a:prstGeom prst="rect">
            <a:avLst/>
          </a:prstGeom>
          <a:noFill/>
          <a:ln>
            <a:noFill/>
          </a:ln>
        </p:spPr>
      </p:pic>
      <p:pic>
        <p:nvPicPr>
          <p:cNvPr id="503" name="Google Shape;503;p90"/>
          <p:cNvPicPr preferRelativeResize="0"/>
          <p:nvPr/>
        </p:nvPicPr>
        <p:blipFill rotWithShape="1">
          <a:blip r:embed="rId4">
            <a:alphaModFix/>
          </a:blip>
          <a:srcRect b="0" l="0" r="0" t="0"/>
          <a:stretch/>
        </p:blipFill>
        <p:spPr>
          <a:xfrm>
            <a:off x="4560811" y="152400"/>
            <a:ext cx="3733872" cy="483869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91"/>
          <p:cNvPicPr preferRelativeResize="0"/>
          <p:nvPr/>
        </p:nvPicPr>
        <p:blipFill rotWithShape="1">
          <a:blip r:embed="rId3">
            <a:alphaModFix/>
          </a:blip>
          <a:srcRect b="0" l="0" r="0" t="0"/>
          <a:stretch/>
        </p:blipFill>
        <p:spPr>
          <a:xfrm>
            <a:off x="152400" y="152400"/>
            <a:ext cx="3887341" cy="4838700"/>
          </a:xfrm>
          <a:prstGeom prst="rect">
            <a:avLst/>
          </a:prstGeom>
          <a:noFill/>
          <a:ln>
            <a:noFill/>
          </a:ln>
        </p:spPr>
      </p:pic>
      <p:pic>
        <p:nvPicPr>
          <p:cNvPr id="509" name="Google Shape;509;p91"/>
          <p:cNvPicPr preferRelativeResize="0"/>
          <p:nvPr/>
        </p:nvPicPr>
        <p:blipFill rotWithShape="1">
          <a:blip r:embed="rId4">
            <a:alphaModFix/>
          </a:blip>
          <a:srcRect b="0" l="0" r="0" t="0"/>
          <a:stretch/>
        </p:blipFill>
        <p:spPr>
          <a:xfrm>
            <a:off x="4192141" y="152400"/>
            <a:ext cx="3643328" cy="483870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92"/>
          <p:cNvPicPr preferRelativeResize="0"/>
          <p:nvPr/>
        </p:nvPicPr>
        <p:blipFill rotWithShape="1">
          <a:blip r:embed="rId3">
            <a:alphaModFix/>
          </a:blip>
          <a:srcRect b="0" l="0" r="0" t="0"/>
          <a:stretch/>
        </p:blipFill>
        <p:spPr>
          <a:xfrm>
            <a:off x="152400" y="152400"/>
            <a:ext cx="3660445" cy="4838699"/>
          </a:xfrm>
          <a:prstGeom prst="rect">
            <a:avLst/>
          </a:prstGeom>
          <a:noFill/>
          <a:ln>
            <a:noFill/>
          </a:ln>
        </p:spPr>
      </p:pic>
      <p:pic>
        <p:nvPicPr>
          <p:cNvPr id="515" name="Google Shape;515;p92"/>
          <p:cNvPicPr preferRelativeResize="0"/>
          <p:nvPr/>
        </p:nvPicPr>
        <p:blipFill rotWithShape="1">
          <a:blip r:embed="rId4">
            <a:alphaModFix/>
          </a:blip>
          <a:srcRect b="0" l="0" r="0" t="0"/>
          <a:stretch/>
        </p:blipFill>
        <p:spPr>
          <a:xfrm>
            <a:off x="3965245" y="152400"/>
            <a:ext cx="4607945" cy="4838698"/>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93"/>
          <p:cNvPicPr preferRelativeResize="0"/>
          <p:nvPr/>
        </p:nvPicPr>
        <p:blipFill rotWithShape="1">
          <a:blip r:embed="rId3">
            <a:alphaModFix/>
          </a:blip>
          <a:srcRect b="0" l="0" r="0" t="0"/>
          <a:stretch/>
        </p:blipFill>
        <p:spPr>
          <a:xfrm>
            <a:off x="152400" y="152400"/>
            <a:ext cx="3662034" cy="4838698"/>
          </a:xfrm>
          <a:prstGeom prst="rect">
            <a:avLst/>
          </a:prstGeom>
          <a:noFill/>
          <a:ln>
            <a:noFill/>
          </a:ln>
        </p:spPr>
      </p:pic>
      <p:pic>
        <p:nvPicPr>
          <p:cNvPr id="521" name="Google Shape;521;p93"/>
          <p:cNvPicPr preferRelativeResize="0"/>
          <p:nvPr/>
        </p:nvPicPr>
        <p:blipFill rotWithShape="1">
          <a:blip r:embed="rId4">
            <a:alphaModFix/>
          </a:blip>
          <a:srcRect b="0" l="0" r="0" t="0"/>
          <a:stretch/>
        </p:blipFill>
        <p:spPr>
          <a:xfrm>
            <a:off x="3966834" y="152400"/>
            <a:ext cx="3779664" cy="48387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94"/>
          <p:cNvPicPr preferRelativeResize="0"/>
          <p:nvPr/>
        </p:nvPicPr>
        <p:blipFill rotWithShape="1">
          <a:blip r:embed="rId3">
            <a:alphaModFix/>
          </a:blip>
          <a:srcRect b="0" l="0" r="0" t="0"/>
          <a:stretch/>
        </p:blipFill>
        <p:spPr>
          <a:xfrm>
            <a:off x="152400" y="152400"/>
            <a:ext cx="3741201" cy="4838701"/>
          </a:xfrm>
          <a:prstGeom prst="rect">
            <a:avLst/>
          </a:prstGeom>
          <a:noFill/>
          <a:ln>
            <a:noFill/>
          </a:ln>
        </p:spPr>
      </p:pic>
      <p:pic>
        <p:nvPicPr>
          <p:cNvPr id="527" name="Google Shape;527;p94"/>
          <p:cNvPicPr preferRelativeResize="0"/>
          <p:nvPr/>
        </p:nvPicPr>
        <p:blipFill rotWithShape="1">
          <a:blip r:embed="rId4">
            <a:alphaModFix/>
          </a:blip>
          <a:srcRect b="0" l="0" r="0" t="0"/>
          <a:stretch/>
        </p:blipFill>
        <p:spPr>
          <a:xfrm>
            <a:off x="4046001" y="152400"/>
            <a:ext cx="3612658" cy="48387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95"/>
          <p:cNvPicPr preferRelativeResize="0"/>
          <p:nvPr/>
        </p:nvPicPr>
        <p:blipFill rotWithShape="1">
          <a:blip r:embed="rId3">
            <a:alphaModFix/>
          </a:blip>
          <a:srcRect b="0" l="0" r="0" t="0"/>
          <a:stretch/>
        </p:blipFill>
        <p:spPr>
          <a:xfrm>
            <a:off x="152400" y="152400"/>
            <a:ext cx="3674111" cy="4838701"/>
          </a:xfrm>
          <a:prstGeom prst="rect">
            <a:avLst/>
          </a:prstGeom>
          <a:noFill/>
          <a:ln>
            <a:noFill/>
          </a:ln>
        </p:spPr>
      </p:pic>
      <p:pic>
        <p:nvPicPr>
          <p:cNvPr id="533" name="Google Shape;533;p95"/>
          <p:cNvPicPr preferRelativeResize="0"/>
          <p:nvPr/>
        </p:nvPicPr>
        <p:blipFill rotWithShape="1">
          <a:blip r:embed="rId4">
            <a:alphaModFix/>
          </a:blip>
          <a:srcRect b="0" l="0" r="0" t="0"/>
          <a:stretch/>
        </p:blipFill>
        <p:spPr>
          <a:xfrm>
            <a:off x="3978911" y="152400"/>
            <a:ext cx="3479257" cy="483870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96"/>
          <p:cNvPicPr preferRelativeResize="0"/>
          <p:nvPr/>
        </p:nvPicPr>
        <p:blipFill rotWithShape="1">
          <a:blip r:embed="rId3">
            <a:alphaModFix/>
          </a:blip>
          <a:srcRect b="0" l="0" r="0" t="0"/>
          <a:stretch/>
        </p:blipFill>
        <p:spPr>
          <a:xfrm>
            <a:off x="152400" y="152400"/>
            <a:ext cx="3406397" cy="4838698"/>
          </a:xfrm>
          <a:prstGeom prst="rect">
            <a:avLst/>
          </a:prstGeom>
          <a:noFill/>
          <a:ln>
            <a:noFill/>
          </a:ln>
        </p:spPr>
      </p:pic>
      <p:pic>
        <p:nvPicPr>
          <p:cNvPr id="539" name="Google Shape;539;p96"/>
          <p:cNvPicPr preferRelativeResize="0"/>
          <p:nvPr/>
        </p:nvPicPr>
        <p:blipFill rotWithShape="1">
          <a:blip r:embed="rId4">
            <a:alphaModFix/>
          </a:blip>
          <a:srcRect b="0" l="0" r="0" t="0"/>
          <a:stretch/>
        </p:blipFill>
        <p:spPr>
          <a:xfrm>
            <a:off x="3711197" y="152400"/>
            <a:ext cx="3581401" cy="483870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97"/>
          <p:cNvPicPr preferRelativeResize="0"/>
          <p:nvPr/>
        </p:nvPicPr>
        <p:blipFill rotWithShape="1">
          <a:blip r:embed="rId3">
            <a:alphaModFix/>
          </a:blip>
          <a:srcRect b="0" l="0" r="0" t="0"/>
          <a:stretch/>
        </p:blipFill>
        <p:spPr>
          <a:xfrm>
            <a:off x="152400" y="152400"/>
            <a:ext cx="3772763" cy="4838697"/>
          </a:xfrm>
          <a:prstGeom prst="rect">
            <a:avLst/>
          </a:prstGeom>
          <a:noFill/>
          <a:ln>
            <a:noFill/>
          </a:ln>
        </p:spPr>
      </p:pic>
      <p:pic>
        <p:nvPicPr>
          <p:cNvPr id="545" name="Google Shape;545;p97"/>
          <p:cNvPicPr preferRelativeResize="0"/>
          <p:nvPr/>
        </p:nvPicPr>
        <p:blipFill rotWithShape="1">
          <a:blip r:embed="rId4">
            <a:alphaModFix/>
          </a:blip>
          <a:srcRect b="0" l="0" r="0" t="0"/>
          <a:stretch/>
        </p:blipFill>
        <p:spPr>
          <a:xfrm>
            <a:off x="4077563" y="152400"/>
            <a:ext cx="3916121" cy="48387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98"/>
          <p:cNvPicPr preferRelativeResize="0"/>
          <p:nvPr/>
        </p:nvPicPr>
        <p:blipFill rotWithShape="1">
          <a:blip r:embed="rId3">
            <a:alphaModFix/>
          </a:blip>
          <a:srcRect b="0" l="0" r="0" t="0"/>
          <a:stretch/>
        </p:blipFill>
        <p:spPr>
          <a:xfrm>
            <a:off x="152400" y="152400"/>
            <a:ext cx="3922532" cy="4838700"/>
          </a:xfrm>
          <a:prstGeom prst="rect">
            <a:avLst/>
          </a:prstGeom>
          <a:noFill/>
          <a:ln>
            <a:noFill/>
          </a:ln>
        </p:spPr>
      </p:pic>
      <p:pic>
        <p:nvPicPr>
          <p:cNvPr id="551" name="Google Shape;551;p98"/>
          <p:cNvPicPr preferRelativeResize="0"/>
          <p:nvPr/>
        </p:nvPicPr>
        <p:blipFill rotWithShape="1">
          <a:blip r:embed="rId4">
            <a:alphaModFix/>
          </a:blip>
          <a:srcRect b="0" l="0" r="0" t="0"/>
          <a:stretch/>
        </p:blipFill>
        <p:spPr>
          <a:xfrm>
            <a:off x="4227332" y="152400"/>
            <a:ext cx="4764267" cy="319545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99"/>
          <p:cNvSpPr txBox="1"/>
          <p:nvPr/>
        </p:nvSpPr>
        <p:spPr>
          <a:xfrm>
            <a:off x="113705" y="55050"/>
            <a:ext cx="8916600" cy="503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The Decade-Long Maoist Insurgency and Peace Process in Nepal (1996–2006) is one of the most significant political transformations in modern Nepal. It fundamentally reshaped the state structure, led to the end of monarchy and established a federal democratic republic.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 Background of the Maoist Insurgency</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The Maoist insurgency emerged from political, social and economic inequalities that existed after the restoration of multiparty democracy in 1990. Despite democratic reforms, many marginalized communities such as rural peasants, ethnic minorities, Dalits and poor farmers felt excluded from political power and development.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The insurgency was led by the Pushpa Kamal Dahal (Prachanda) and ideologically guided by Baburam Bhattarai, under the political organization Communist Party of Nepal (Maoist).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The Maoists aimed to overthrow the monarchy and establish a people’s republic based on Maoist ideology.</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a:t>
            </a:r>
            <a:r>
              <a:rPr b="1" i="0" lang="en" sz="1300" u="none" cap="none" strike="noStrike">
                <a:solidFill>
                  <a:srgbClr val="000000"/>
                </a:solidFill>
                <a:latin typeface="Arial"/>
                <a:ea typeface="Arial"/>
                <a:cs typeface="Arial"/>
                <a:sym typeface="Arial"/>
              </a:rPr>
              <a:t>Beginning of the Maoist Insurgency (1996)</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The insurgency officially started on 13 February 1996, when the Maoists launched armed attacks against police posts in several districts such as Rolpa, Rukum and Sindhuli.</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Before launching the rebellion, the Maoists submitted a 40-point demand to the government led by Sher Bahadur Deuba. These demands focused on:</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Ending monarchy and feudalism</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Addressing poverty and unemployment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Ensuring ethnic and regional autonomy</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Reducing foreign influence in Nepal’s economy and politics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When the government ignored these demands, the Maoists declared the “People’s War.”</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